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5" r:id="rId2"/>
    <p:sldId id="281" r:id="rId3"/>
    <p:sldId id="285" r:id="rId4"/>
    <p:sldId id="264" r:id="rId5"/>
    <p:sldId id="261" r:id="rId6"/>
    <p:sldId id="269" r:id="rId7"/>
    <p:sldId id="257" r:id="rId8"/>
    <p:sldId id="258" r:id="rId9"/>
    <p:sldId id="284" r:id="rId10"/>
    <p:sldId id="288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6" autoAdjust="0"/>
    <p:restoredTop sz="94660"/>
  </p:normalViewPr>
  <p:slideViewPr>
    <p:cSldViewPr>
      <p:cViewPr>
        <p:scale>
          <a:sx n="70" d="100"/>
          <a:sy n="70" d="100"/>
        </p:scale>
        <p:origin x="-1446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6DA58-2C7A-48FD-9A69-99E781997F54}" type="datetimeFigureOut">
              <a:rPr lang="es-MX" smtClean="0"/>
              <a:t>07/10/2013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7D4D7-B624-4DE5-9B2D-B0D8F7FE8F4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541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B75F9F8-B735-4CF1-8937-07840FF4A9CD}" type="datetimeFigureOut">
              <a:rPr lang="es-MX">
                <a:solidFill>
                  <a:prstClr val="black"/>
                </a:solidFill>
              </a:rPr>
              <a:pPr>
                <a:defRPr/>
              </a:pPr>
              <a:t>07/10/2013</a:t>
            </a:fld>
            <a:endParaRPr lang="es-MX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7417FBC-A728-4390-85D1-3D77606AD328}" type="slidenum">
              <a:rPr lang="es-MX">
                <a:solidFill>
                  <a:prstClr val="black"/>
                </a:solidFill>
              </a:rPr>
              <a:pPr>
                <a:defRPr/>
              </a:pPr>
              <a:t>‹Nº›</a:t>
            </a:fld>
            <a:endParaRPr lang="es-MX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38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26A24B-42D7-48F7-9138-9A0DD3A7AE1C}" type="datetimeFigureOut">
              <a:rPr lang="es-MX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07/10/2013</a:t>
            </a:fld>
            <a:endParaRPr lang="es-MX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AE6024-2368-4DDB-B2CE-6209BD548BDF}" type="slidenum">
              <a:rPr lang="es-MX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MX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54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937040-E1FE-455F-B11E-68C83ED22937}" type="datetimeFigureOut">
              <a:rPr lang="es-MX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07/10/2013</a:t>
            </a:fld>
            <a:endParaRPr lang="es-MX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MX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9934E5-1D47-4D76-93C9-3604EE39807B}" type="slidenum">
              <a:rPr lang="es-MX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MX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13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>
              <a:solidFill>
                <a:prstClr val="white"/>
              </a:solidFill>
            </a:endParaRPr>
          </a:p>
        </p:txBody>
      </p:sp>
      <p:sp>
        <p:nvSpPr>
          <p:cNvPr id="7" name="6 Forma libre"/>
          <p:cNvSpPr>
            <a:spLocks/>
          </p:cNvSpPr>
          <p:nvPr/>
        </p:nvSpPr>
        <p:spPr bwMode="auto">
          <a:xfrm>
            <a:off x="-12700" y="-7938"/>
            <a:ext cx="9148763" cy="1108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261" tIns="50632" rIns="101261" bIns="50632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71975" y="-7938"/>
            <a:ext cx="4754563" cy="67945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1261" tIns="50632" rIns="101261" bIns="50632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1029" name="8 Grupo"/>
          <p:cNvGrpSpPr>
            <a:grpSpLocks/>
          </p:cNvGrpSpPr>
          <p:nvPr/>
        </p:nvGrpSpPr>
        <p:grpSpPr bwMode="auto">
          <a:xfrm>
            <a:off x="-22225" y="377825"/>
            <a:ext cx="9166225" cy="550863"/>
            <a:chOff x="-21699" y="234588"/>
            <a:chExt cx="9165699" cy="690252"/>
          </a:xfrm>
        </p:grpSpPr>
        <p:sp>
          <p:nvSpPr>
            <p:cNvPr id="10" name="9 Forma libre"/>
            <p:cNvSpPr>
              <a:spLocks/>
            </p:cNvSpPr>
            <p:nvPr/>
          </p:nvSpPr>
          <p:spPr bwMode="auto">
            <a:xfrm rot="21435692">
              <a:off x="-21699" y="234588"/>
              <a:ext cx="9148238" cy="6902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 rot="21435692">
              <a:off x="-16937" y="312167"/>
              <a:ext cx="9160937" cy="56493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solidFill>
                <a:schemeClr val="accent3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cs typeface="Arial" charset="0"/>
              </a:endParaRPr>
            </a:p>
          </p:txBody>
        </p:sp>
      </p:grpSp>
      <p:pic>
        <p:nvPicPr>
          <p:cNvPr id="1030" name="3 Imag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44450"/>
            <a:ext cx="604838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12 CuadroTexto"/>
          <p:cNvSpPr txBox="1">
            <a:spLocks noChangeArrowheads="1"/>
          </p:cNvSpPr>
          <p:nvPr/>
        </p:nvSpPr>
        <p:spPr bwMode="auto">
          <a:xfrm>
            <a:off x="2651125" y="0"/>
            <a:ext cx="384175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smtClean="0">
                <a:solidFill>
                  <a:srgbClr val="101B1D"/>
                </a:solidFill>
              </a:rPr>
              <a:t>Movimiento Familiar Cristiano</a:t>
            </a:r>
          </a:p>
        </p:txBody>
      </p:sp>
      <p:sp>
        <p:nvSpPr>
          <p:cNvPr id="1032" name="Text Box 1027"/>
          <p:cNvSpPr txBox="1">
            <a:spLocks noChangeArrowheads="1"/>
          </p:cNvSpPr>
          <p:nvPr/>
        </p:nvSpPr>
        <p:spPr bwMode="auto">
          <a:xfrm>
            <a:off x="1671638" y="365125"/>
            <a:ext cx="5800725" cy="276999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 smtClean="0">
                <a:solidFill>
                  <a:srgbClr val="101B1D"/>
                </a:solidFill>
              </a:rPr>
              <a:t>“La familia, comunidad de amor, vida y esperanza”.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0293" y="165091"/>
            <a:ext cx="794195" cy="768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711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49238" y="4268788"/>
            <a:ext cx="8636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64" name="3 CuadroTexto"/>
          <p:cNvSpPr txBox="1">
            <a:spLocks noChangeArrowheads="1"/>
          </p:cNvSpPr>
          <p:nvPr/>
        </p:nvSpPr>
        <p:spPr bwMode="auto">
          <a:xfrm>
            <a:off x="854389" y="1412776"/>
            <a:ext cx="718383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prstClr val="black"/>
                </a:solidFill>
              </a:rPr>
              <a:t>SERVICIO INSTITUCIONAL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b="1" dirty="0">
                <a:solidFill>
                  <a:prstClr val="black"/>
                </a:solidFill>
              </a:rPr>
              <a:t>	</a:t>
            </a:r>
            <a:endParaRPr lang="es-MX" sz="2800" b="1" dirty="0">
              <a:solidFill>
                <a:prstClr val="black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3600" b="1" dirty="0" smtClean="0">
                <a:solidFill>
                  <a:srgbClr val="0070C0"/>
                </a:solidFill>
                <a:latin typeface="+mj-lt"/>
              </a:rPr>
              <a:t>FORMACIÓN EN EL AMOR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prstClr val="black"/>
                </a:solidFill>
                <a:latin typeface="+mj-lt"/>
              </a:rPr>
              <a:t>Conócete y ama</a:t>
            </a:r>
            <a:endParaRPr lang="es-MX" sz="2400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3074" name="Picture 2" descr="http://us.123rf.com/400wm/400/400/flippo/flippo1207/flippo120700014/14546256-un-grupo-de-estudiantes-universitarios-muliethnic-amigos-sonrientes-que-expresan-felicid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140968"/>
            <a:ext cx="4296308" cy="284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5 CuadroTexto"/>
          <p:cNvSpPr txBox="1">
            <a:spLocks noChangeArrowheads="1"/>
          </p:cNvSpPr>
          <p:nvPr/>
        </p:nvSpPr>
        <p:spPr bwMode="auto">
          <a:xfrm>
            <a:off x="688725" y="6053384"/>
            <a:ext cx="75983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600" dirty="0" smtClean="0"/>
              <a:t>Material desarrollado por Equipo </a:t>
            </a:r>
            <a:r>
              <a:rPr lang="es-MX" sz="1600" dirty="0"/>
              <a:t>Coordinador Nacional </a:t>
            </a:r>
            <a:r>
              <a:rPr lang="es-MX" sz="1600" dirty="0" smtClean="0"/>
              <a:t>de México 2010-2013</a:t>
            </a:r>
          </a:p>
          <a:p>
            <a:pPr algn="ctr"/>
            <a:r>
              <a:rPr lang="es-MX" sz="1600" dirty="0" smtClean="0"/>
              <a:t>Compartido a la Confederación Internacional de </a:t>
            </a:r>
            <a:r>
              <a:rPr lang="es-MX" sz="1600" dirty="0"/>
              <a:t>M</a:t>
            </a:r>
            <a:r>
              <a:rPr lang="es-MX" sz="1600" dirty="0" smtClean="0"/>
              <a:t>ovimientos Familiares Cristianos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6512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idx="1"/>
          </p:nvPr>
        </p:nvSpPr>
        <p:spPr>
          <a:xfrm>
            <a:off x="179512" y="4581699"/>
            <a:ext cx="8784976" cy="122356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s-MX" sz="2800" i="1" dirty="0" smtClean="0">
                <a:solidFill>
                  <a:srgbClr val="800000"/>
                </a:solidFill>
              </a:rPr>
              <a:t>¡Quien hace, puede equivocarse, pero quien no hace nada, </a:t>
            </a:r>
          </a:p>
          <a:p>
            <a:pPr algn="ctr" eaLnBrk="1" hangingPunct="1">
              <a:buFontTx/>
              <a:buNone/>
            </a:pPr>
            <a:r>
              <a:rPr lang="es-MX" sz="2800" i="1" dirty="0" smtClean="0">
                <a:solidFill>
                  <a:srgbClr val="800000"/>
                </a:solidFill>
              </a:rPr>
              <a:t>ya está equivocado!</a:t>
            </a:r>
            <a:endParaRPr lang="es-ES" sz="2800" dirty="0" smtClean="0">
              <a:solidFill>
                <a:srgbClr val="800000"/>
              </a:solidFill>
            </a:endParaRPr>
          </a:p>
        </p:txBody>
      </p:sp>
      <p:pic>
        <p:nvPicPr>
          <p:cNvPr id="5" name="Picture 2" descr="D:\Fotos\90268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4744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990513" y="6253355"/>
            <a:ext cx="7033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MX" sz="1600" dirty="0" smtClean="0"/>
              <a:t>Material desarrollado por Equipo </a:t>
            </a:r>
            <a:r>
              <a:rPr lang="es-MX" sz="1600" dirty="0"/>
              <a:t>Coordinador Nacional </a:t>
            </a:r>
            <a:r>
              <a:rPr lang="es-MX" sz="1600" dirty="0" smtClean="0"/>
              <a:t>de México 2010-2013</a:t>
            </a:r>
          </a:p>
          <a:p>
            <a:pPr algn="ctr"/>
            <a:r>
              <a:rPr lang="es-MX" sz="1600" dirty="0"/>
              <a:t>c</a:t>
            </a:r>
            <a:r>
              <a:rPr lang="es-MX" sz="1600" dirty="0" smtClean="0"/>
              <a:t>ompartido a la Confederación Internacional de </a:t>
            </a:r>
            <a:r>
              <a:rPr lang="es-MX" sz="1600" dirty="0"/>
              <a:t>M</a:t>
            </a:r>
            <a:r>
              <a:rPr lang="es-MX" sz="1600" dirty="0" smtClean="0"/>
              <a:t>ovimientos Familiares Cristianos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18168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2400" dirty="0" smtClean="0"/>
              <a:t>Este curso tiene como finalidad  ayudar </a:t>
            </a:r>
            <a:r>
              <a:rPr lang="es-MX" sz="2400" dirty="0"/>
              <a:t>a miles de jóvenes a formar su interior para prepararse a asumir su vocación, sus proyectos y su vida de una manera más </a:t>
            </a:r>
            <a:r>
              <a:rPr lang="es-MX" sz="2400" dirty="0" smtClean="0"/>
              <a:t>consciente </a:t>
            </a:r>
            <a:r>
              <a:rPr lang="es-MX" sz="2400" dirty="0"/>
              <a:t>y comprometida.</a:t>
            </a:r>
          </a:p>
          <a:p>
            <a:pPr algn="just"/>
            <a:r>
              <a:rPr lang="es-MX" sz="2400" dirty="0"/>
              <a:t>Este material que ha preparado el MFC, asesorado por especialistas en filosofía, psicología, ciencias de la familia, pedagogía, teología; bajo una visión humanista - personalista; es un material que nace de la intención de responder a la necesidad creciente de formar jóvenes que estén más comprometidos con su propio desarrollo personal, que puedan tomar decisiones de manera informada y que, por ende, puedan construir proyectos de vida personal con más </a:t>
            </a:r>
            <a:r>
              <a:rPr lang="es-MX" sz="2400" dirty="0" smtClean="0"/>
              <a:t>conciencia y satisfacción.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392414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es-MX" sz="3600" b="1" dirty="0" smtClean="0"/>
              <a:t>OBJETIVOS ESPECÍFICOS</a:t>
            </a:r>
            <a:endParaRPr lang="es-MX" sz="36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12776"/>
            <a:ext cx="8507288" cy="4525963"/>
          </a:xfrm>
        </p:spPr>
        <p:txBody>
          <a:bodyPr/>
          <a:lstStyle/>
          <a:p>
            <a:pPr lvl="0"/>
            <a:r>
              <a:rPr lang="es-ES" sz="2800" dirty="0" smtClean="0"/>
              <a:t>Que los jóvenes se conozcan y se  acepten </a:t>
            </a:r>
            <a:r>
              <a:rPr lang="es-ES" sz="2800" dirty="0"/>
              <a:t>a sí mismos</a:t>
            </a:r>
            <a:endParaRPr lang="es-MX" sz="2800" dirty="0"/>
          </a:p>
          <a:p>
            <a:pPr lvl="0"/>
            <a:r>
              <a:rPr lang="es-ES" sz="2800" dirty="0" smtClean="0"/>
              <a:t>Que definan </a:t>
            </a:r>
            <a:r>
              <a:rPr lang="es-ES" sz="2800" dirty="0"/>
              <a:t>su vocación y con ello </a:t>
            </a:r>
            <a:r>
              <a:rPr lang="es-ES" sz="2800" dirty="0" smtClean="0"/>
              <a:t>construyan </a:t>
            </a:r>
            <a:r>
              <a:rPr lang="es-ES" sz="2800" dirty="0"/>
              <a:t>su plan de vida</a:t>
            </a:r>
            <a:endParaRPr lang="es-MX" sz="2800" dirty="0"/>
          </a:p>
          <a:p>
            <a:pPr lvl="0"/>
            <a:r>
              <a:rPr lang="es-MX" sz="2800" dirty="0" smtClean="0"/>
              <a:t>Que aprendan </a:t>
            </a:r>
            <a:r>
              <a:rPr lang="es-MX" sz="2800" dirty="0"/>
              <a:t>a </a:t>
            </a:r>
            <a:r>
              <a:rPr lang="es-MX" sz="2800" dirty="0" smtClean="0"/>
              <a:t>comunicarse </a:t>
            </a:r>
            <a:r>
              <a:rPr lang="es-MX" sz="2800" dirty="0"/>
              <a:t>de una manera más personal e íntima con Dios </a:t>
            </a:r>
          </a:p>
          <a:p>
            <a:pPr lvl="0"/>
            <a:r>
              <a:rPr lang="es-ES" sz="2800" dirty="0" smtClean="0"/>
              <a:t>El que aprendan a </a:t>
            </a:r>
            <a:r>
              <a:rPr lang="es-ES" sz="2800" dirty="0"/>
              <a:t>elegir a la mejor pareja </a:t>
            </a:r>
            <a:r>
              <a:rPr lang="es-ES" sz="2800" dirty="0" smtClean="0"/>
              <a:t>para ellos y así </a:t>
            </a:r>
            <a:r>
              <a:rPr lang="es-ES" sz="2800" dirty="0"/>
              <a:t>t</a:t>
            </a:r>
            <a:r>
              <a:rPr lang="es-ES" sz="2800" dirty="0" smtClean="0"/>
              <a:t>ener un buen noviazgo</a:t>
            </a:r>
          </a:p>
          <a:p>
            <a:pPr marL="0" lvl="0" indent="0">
              <a:buNone/>
            </a:pPr>
            <a:endParaRPr lang="es-MX" sz="2800" dirty="0"/>
          </a:p>
          <a:p>
            <a:pPr marL="0" indent="0">
              <a:buNone/>
            </a:pPr>
            <a:r>
              <a:rPr lang="es-MX" dirty="0"/>
              <a:t> </a:t>
            </a:r>
          </a:p>
          <a:p>
            <a:endParaRPr lang="es-MX" dirty="0"/>
          </a:p>
        </p:txBody>
      </p:sp>
      <p:pic>
        <p:nvPicPr>
          <p:cNvPr id="5" name="Picture 4" descr="http://librocristiano.com.ar/wp-content/jove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839044"/>
            <a:ext cx="3080780" cy="198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62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/>
          </p:cNvSpPr>
          <p:nvPr/>
        </p:nvSpPr>
        <p:spPr bwMode="auto">
          <a:xfrm>
            <a:off x="249238" y="4268788"/>
            <a:ext cx="86360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51520" y="404664"/>
            <a:ext cx="863371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                             </a:t>
            </a:r>
          </a:p>
          <a:p>
            <a:endParaRPr lang="es-MX" dirty="0"/>
          </a:p>
          <a:p>
            <a:r>
              <a:rPr lang="es-ES" sz="3200" b="1" dirty="0" smtClean="0"/>
              <a:t>   Generalidades del curso:</a:t>
            </a:r>
          </a:p>
          <a:p>
            <a:pPr marL="285750" indent="-285750">
              <a:buFontTx/>
              <a:buChar char="-"/>
            </a:pPr>
            <a:r>
              <a:rPr lang="es-ES" sz="2800" dirty="0" smtClean="0"/>
              <a:t>Dirigido: a jóvenes de 18 a 23 años.</a:t>
            </a:r>
          </a:p>
          <a:p>
            <a:pPr marL="285750" indent="-285750">
              <a:buFontTx/>
              <a:buChar char="-"/>
            </a:pPr>
            <a:r>
              <a:rPr lang="es-ES" sz="2800" dirty="0" smtClean="0"/>
              <a:t>Duración de la sesión: 2 horas.</a:t>
            </a:r>
          </a:p>
          <a:p>
            <a:pPr marL="285750" indent="-285750">
              <a:buFontTx/>
              <a:buChar char="-"/>
            </a:pPr>
            <a:r>
              <a:rPr lang="es-ES" sz="2800" dirty="0" smtClean="0"/>
              <a:t>Duración Total: 28 horas</a:t>
            </a:r>
          </a:p>
          <a:p>
            <a:pPr marL="285750" indent="-285750">
              <a:buFontTx/>
              <a:buChar char="-"/>
            </a:pPr>
            <a:r>
              <a:rPr lang="es-ES" sz="2800" dirty="0" smtClean="0"/>
              <a:t>No. De sesiones:14 </a:t>
            </a:r>
          </a:p>
          <a:p>
            <a:pPr marL="285750" indent="-285750">
              <a:buFontTx/>
              <a:buChar char="-"/>
            </a:pPr>
            <a:r>
              <a:rPr lang="es-ES" sz="2800" dirty="0" smtClean="0"/>
              <a:t>Grupos de 10 a 25 jóvenes</a:t>
            </a:r>
          </a:p>
          <a:p>
            <a:pPr marL="285750" indent="-285750">
              <a:buFontTx/>
              <a:buChar char="-"/>
            </a:pPr>
            <a:endParaRPr lang="es-ES" sz="2800" dirty="0" smtClean="0"/>
          </a:p>
          <a:p>
            <a:pPr marL="285750" indent="-285750">
              <a:buFontTx/>
              <a:buChar char="-"/>
            </a:pPr>
            <a:endParaRPr lang="es-ES" sz="2400" b="1" dirty="0" smtClean="0"/>
          </a:p>
          <a:p>
            <a:r>
              <a:rPr lang="es-ES" sz="2400" b="1" dirty="0" smtClean="0"/>
              <a:t> </a:t>
            </a:r>
          </a:p>
          <a:p>
            <a:pPr marL="285750" indent="-285750">
              <a:buFontTx/>
              <a:buChar char="-"/>
            </a:pPr>
            <a:endParaRPr lang="es-MX" sz="2400" dirty="0"/>
          </a:p>
        </p:txBody>
      </p:sp>
      <p:pic>
        <p:nvPicPr>
          <p:cNvPr id="4" name="Picture 5" descr="http://2.bp.blogspot.com/_vkf4xBnS0JM/Sa1J9ag1GQI/AAAAAAAAAqs/xrJj1pvW6mw/s400/1175793608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9664">
            <a:off x="6330705" y="1827720"/>
            <a:ext cx="1710473" cy="222879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cristodavida.files.wordpress.com/2010/06/praise-the-lord-of-heave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639849"/>
            <a:ext cx="1650008" cy="184232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:\Fotos\780588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208024" cy="212982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782960"/>
          </a:xfrm>
        </p:spPr>
        <p:txBody>
          <a:bodyPr/>
          <a:lstStyle/>
          <a:p>
            <a:r>
              <a:rPr lang="es-MX" b="1" dirty="0" smtClean="0"/>
              <a:t>Servicio completo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/>
          <a:lstStyle/>
          <a:p>
            <a:pPr marL="0" indent="0">
              <a:buClr>
                <a:srgbClr val="00B050"/>
              </a:buClr>
              <a:buNone/>
            </a:pPr>
            <a:r>
              <a:rPr lang="es-ES" sz="2800" dirty="0" smtClean="0"/>
              <a:t>Consta de lo siguiente: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q"/>
            </a:pPr>
            <a:r>
              <a:rPr lang="es-ES" sz="2000" dirty="0" smtClean="0"/>
              <a:t> </a:t>
            </a:r>
            <a:r>
              <a:rPr lang="es-ES" sz="2400" dirty="0" smtClean="0"/>
              <a:t>Guía para Jóvenes/Novios (Cuaderno de texto)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q"/>
            </a:pPr>
            <a:r>
              <a:rPr lang="es-ES" sz="2400" dirty="0" smtClean="0"/>
              <a:t> Guía para Facilitadores 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q"/>
            </a:pPr>
            <a:r>
              <a:rPr lang="es-ES" sz="2400" dirty="0" smtClean="0"/>
              <a:t> Estrategias didácticas estandarizadas en c/u de las sesiones: dinámicas, videos, reflexiones etc. Que especifican como impartir cada una de las sesiones y el material a presentar en cada una de ellas.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q"/>
            </a:pPr>
            <a:r>
              <a:rPr lang="es-ES" sz="2400" dirty="0" smtClean="0"/>
              <a:t> Guías de Instrucción para Facilitadores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q"/>
            </a:pPr>
            <a:r>
              <a:rPr lang="es-ES" sz="2400" dirty="0" smtClean="0"/>
              <a:t> Material en </a:t>
            </a:r>
            <a:r>
              <a:rPr lang="es-ES" sz="2400" dirty="0" err="1" smtClean="0"/>
              <a:t>power</a:t>
            </a:r>
            <a:r>
              <a:rPr lang="es-ES" sz="2400" dirty="0" smtClean="0"/>
              <a:t> </a:t>
            </a:r>
            <a:r>
              <a:rPr lang="es-ES" sz="2400" dirty="0" err="1" smtClean="0"/>
              <a:t>point</a:t>
            </a:r>
            <a:r>
              <a:rPr lang="es-ES" sz="2400" dirty="0" smtClean="0"/>
              <a:t> para los temas que lo requieran</a:t>
            </a:r>
          </a:p>
          <a:p>
            <a:pPr lvl="1">
              <a:buClr>
                <a:srgbClr val="00B050"/>
              </a:buClr>
              <a:buFont typeface="Wingdings" pitchFamily="2" charset="2"/>
              <a:buChar char="q"/>
            </a:pPr>
            <a:r>
              <a:rPr lang="es-ES" sz="2400" dirty="0" smtClean="0"/>
              <a:t> CD con videos que requiere el curso</a:t>
            </a:r>
            <a:endParaRPr lang="es-MX" sz="2400" dirty="0"/>
          </a:p>
        </p:txBody>
      </p:sp>
      <p:pic>
        <p:nvPicPr>
          <p:cNvPr id="4" name="Picture 5" descr="j033566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61248"/>
            <a:ext cx="1371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3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es-MX" sz="4000" b="1" dirty="0" smtClean="0"/>
              <a:t>Formación en el Amor (temas)</a:t>
            </a:r>
            <a:r>
              <a:rPr lang="es-MX" sz="4000" dirty="0" smtClean="0"/>
              <a:t/>
            </a:r>
            <a:br>
              <a:rPr lang="es-MX" sz="4000" dirty="0" smtClean="0"/>
            </a:br>
            <a:r>
              <a:rPr lang="es-MX" sz="2700" dirty="0" smtClean="0"/>
              <a:t>Conócete</a:t>
            </a:r>
            <a:r>
              <a:rPr lang="es-MX" sz="2700" dirty="0"/>
              <a:t> </a:t>
            </a:r>
            <a:r>
              <a:rPr lang="es-MX" sz="2700" dirty="0" smtClean="0"/>
              <a:t>y ama</a:t>
            </a:r>
            <a:endParaRPr lang="es-MX" sz="27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786711"/>
              </p:ext>
            </p:extLst>
          </p:nvPr>
        </p:nvGraphicFramePr>
        <p:xfrm>
          <a:off x="179512" y="2075264"/>
          <a:ext cx="8712967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756"/>
                <a:gridCol w="2693989"/>
                <a:gridCol w="52122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/>
                        <a:t>Sesión</a:t>
                      </a:r>
                      <a:endParaRPr lang="es-MX" sz="1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Tema </a:t>
                      </a:r>
                      <a:endParaRPr lang="es-MX" sz="2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Objetivo</a:t>
                      </a:r>
                      <a:endParaRPr lang="es-MX" sz="2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</a:t>
                      </a:r>
                      <a:endParaRPr lang="es-MX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¿Quién soy? Identificando elementos que conforman mi “yo”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Acompañar a los jóvenes en la resolución de la crisis existencial propia de esta etapa para que resuelvan las principales preguntas de: quién soy, de dónde vengo y a dónde voy.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2</a:t>
                      </a:r>
                      <a:endParaRPr lang="es-MX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¿Cómo me ven los demás?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Identificar</a:t>
                      </a:r>
                      <a:r>
                        <a:rPr lang="es-MX" baseline="0" dirty="0" smtClean="0"/>
                        <a:t> como me ven las personas que conviven más conmigo; padres, hermanos, amigos, novio(a) y reflexionar al respecto.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3</a:t>
                      </a:r>
                      <a:endParaRPr lang="es-MX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Ser varón y ser mujer: ¿marte y venus?</a:t>
                      </a:r>
                      <a:endParaRPr lang="es-MX" b="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Reflexionar que Dios nos hizo a su imagen y semejanza pero con un rol muy específico para el varón y otro para la mujer.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4</a:t>
                      </a:r>
                      <a:endParaRPr lang="es-MX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Soy un ser de relaciones 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participante tomará conciencia de que está hecho para el encuentro con “el otro”, para relacionarse con otros y en ese intercambio humano, crecer.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30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474543"/>
              </p:ext>
            </p:extLst>
          </p:nvPr>
        </p:nvGraphicFramePr>
        <p:xfrm>
          <a:off x="179512" y="1109071"/>
          <a:ext cx="8784977" cy="5632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24"/>
                <a:gridCol w="2716254"/>
                <a:gridCol w="5255299"/>
              </a:tblGrid>
              <a:tr h="3595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Sesión</a:t>
                      </a:r>
                      <a:endParaRPr lang="es-MX" sz="16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Tema </a:t>
                      </a:r>
                      <a:endParaRPr lang="es-MX" sz="2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Objetivo</a:t>
                      </a:r>
                      <a:endParaRPr lang="es-MX" sz="2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99933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5</a:t>
                      </a:r>
                      <a:endParaRPr lang="es-MX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 que el mundo te propone, ¿te humaniza o deshumaniza?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Reflexionar sobre todo aquello que ofrece el mundo, identificando aspectos positivos y negativos.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6</a:t>
                      </a:r>
                      <a:endParaRPr lang="es-MX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oración como medio de comunicación con Dios</a:t>
                      </a:r>
                      <a:endParaRPr lang="es-MX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Crecer en la fe y en la confianza en Dios a través de desarrollar una oración más personal e íntima con Dios motivada por una mayor confianza en su Divina Providencia</a:t>
                      </a:r>
                      <a:endParaRPr lang="es-MX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080572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7</a:t>
                      </a:r>
                      <a:endParaRPr lang="es-MX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Los dos caminos del amor: matrimonio y celibato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Comprender el llamado universal al amor y que tengan pautas para descubrir la vocación a la que fueron llamados para que sea su verdadero proyecto de vida.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012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8/9</a:t>
                      </a:r>
                      <a:endParaRPr lang="es-MX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Construyendo tu proyecto de vida </a:t>
                      </a:r>
                      <a:endParaRPr lang="es-MX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Delinear un proyecto de vida personal retomando los elementos de autoconocimiento y vocación personal que ya se han analizado.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0128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10/11</a:t>
                      </a:r>
                      <a:endParaRPr lang="es-MX" dirty="0"/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Sexualidad y santificación, ¿son compatibles?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una relación clara entre sexualidad como medio de santificación de la persona a través de ciertos criterios.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344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158112"/>
              </p:ext>
            </p:extLst>
          </p:nvPr>
        </p:nvGraphicFramePr>
        <p:xfrm>
          <a:off x="179512" y="1411991"/>
          <a:ext cx="8784976" cy="3097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3424"/>
                <a:gridCol w="2716254"/>
                <a:gridCol w="5255298"/>
              </a:tblGrid>
              <a:tr h="31578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Sesión</a:t>
                      </a:r>
                      <a:endParaRPr lang="es-MX" sz="16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Tema </a:t>
                      </a:r>
                      <a:endParaRPr lang="es-MX" sz="2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smtClean="0"/>
                        <a:t>Objetivo</a:t>
                      </a:r>
                      <a:endParaRPr lang="es-MX" sz="28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  <a:tr h="781041">
                <a:tc>
                  <a:txBody>
                    <a:bodyPr/>
                    <a:lstStyle/>
                    <a:p>
                      <a:r>
                        <a:rPr lang="es-MX" dirty="0" smtClean="0"/>
                        <a:t>12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n-lt"/>
                          <a:ea typeface="Times New Roman"/>
                        </a:rPr>
                        <a:t>El noviazgo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Analizar qué es el noviazgo, cuáles son sus características y cómo debería vivirse.</a:t>
                      </a:r>
                      <a:endParaRPr lang="es-MX" sz="1800" dirty="0" smtClean="0"/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es-MX" dirty="0" smtClean="0"/>
                        <a:t>13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  <a:r>
                        <a:rPr lang="es-MX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Recomendaciones para construir un buen noviazgo</a:t>
                      </a:r>
                      <a:endParaRPr lang="es-MX" sz="1600" b="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Guiar al joven en la identificación de algunos factores útiles para construir un buen noviazgo.</a:t>
                      </a:r>
                      <a:endParaRPr lang="es-MX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14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Evaluación y cierre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Hacer una autoevaluación de lo aprendido y cierre del curso.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dirty="0" smtClean="0"/>
                        <a:t>Total: 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14 sesiones = 28 </a:t>
                      </a:r>
                      <a:r>
                        <a:rPr lang="es-MX" dirty="0" err="1" smtClean="0"/>
                        <a:t>hrs</a:t>
                      </a:r>
                      <a:r>
                        <a:rPr lang="es-MX" dirty="0" smtClean="0"/>
                        <a:t>.</a:t>
                      </a:r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 descr="http://us.123rf.com/400wm/400/400/doonbugsbunny/doonbugsbunny1111/doonbugsbunny111100004/11108188-amigos-aprendiendo-juntos-los-estudiantes-haciendo-el-estudio-en-grupo-fuera-del-campus-universita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25144"/>
            <a:ext cx="2945904" cy="195902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8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/>
          <a:lstStyle/>
          <a:p>
            <a:r>
              <a:rPr lang="es-MX" sz="3200" b="1" dirty="0"/>
              <a:t>METODOLOGÍA GENERAL DEL CURSO:</a:t>
            </a:r>
            <a:r>
              <a:rPr lang="es-MX" sz="3200" dirty="0"/>
              <a:t/>
            </a:r>
            <a:br>
              <a:rPr lang="es-MX" sz="3200" dirty="0"/>
            </a:br>
            <a:endParaRPr lang="es-MX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844824"/>
            <a:ext cx="8229600" cy="4525963"/>
          </a:xfrm>
        </p:spPr>
        <p:txBody>
          <a:bodyPr/>
          <a:lstStyle/>
          <a:p>
            <a:r>
              <a:rPr lang="es-MX" dirty="0" smtClean="0"/>
              <a:t>VER</a:t>
            </a:r>
          </a:p>
          <a:p>
            <a:r>
              <a:rPr lang="es-MX" dirty="0" smtClean="0"/>
              <a:t>JUZGAR</a:t>
            </a:r>
          </a:p>
          <a:p>
            <a:r>
              <a:rPr lang="es-MX" dirty="0" smtClean="0"/>
              <a:t>ACTUAR</a:t>
            </a:r>
          </a:p>
          <a:p>
            <a:r>
              <a:rPr lang="es-MX" dirty="0" smtClean="0"/>
              <a:t>EVALUAR</a:t>
            </a:r>
          </a:p>
          <a:p>
            <a:r>
              <a:rPr lang="es-MX" dirty="0" smtClean="0"/>
              <a:t>CELEBRAR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683568" y="5013176"/>
            <a:ext cx="7704856" cy="163121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Nuestra propuesta </a:t>
            </a:r>
            <a:r>
              <a:rPr lang="es-MX" sz="2000" dirty="0" smtClean="0"/>
              <a:t>es diferente entre  </a:t>
            </a:r>
            <a:r>
              <a:rPr lang="es-MX" sz="2000" dirty="0"/>
              <a:t>otras en que no </a:t>
            </a:r>
            <a:r>
              <a:rPr lang="es-MX" sz="2000" dirty="0" smtClean="0"/>
              <a:t>recibirá </a:t>
            </a:r>
            <a:r>
              <a:rPr lang="es-MX" sz="2000" dirty="0"/>
              <a:t>una serie de pláticas con buen contenido solamente, sino que el facilitador irá </a:t>
            </a:r>
            <a:r>
              <a:rPr lang="es-MX" sz="2000" dirty="0" smtClean="0"/>
              <a:t>ayudándole </a:t>
            </a:r>
            <a:r>
              <a:rPr lang="es-MX" sz="2000" dirty="0"/>
              <a:t>a traducir </a:t>
            </a:r>
            <a:r>
              <a:rPr lang="es-MX" sz="2000" dirty="0" smtClean="0"/>
              <a:t>al joven cada </a:t>
            </a:r>
            <a:r>
              <a:rPr lang="es-MX" sz="2000" dirty="0"/>
              <a:t>uno de estos contenidos en compromisos personales, </a:t>
            </a:r>
            <a:r>
              <a:rPr lang="es-MX" sz="2000" dirty="0" smtClean="0"/>
              <a:t>así  al </a:t>
            </a:r>
            <a:r>
              <a:rPr lang="es-MX" sz="2000" dirty="0"/>
              <a:t>final, </a:t>
            </a:r>
            <a:r>
              <a:rPr lang="es-MX" sz="2000" dirty="0" smtClean="0"/>
              <a:t>tendrá </a:t>
            </a:r>
            <a:r>
              <a:rPr lang="es-MX" sz="2000" dirty="0"/>
              <a:t>trazado un claro proyecto de vida acorde a </a:t>
            </a:r>
            <a:r>
              <a:rPr lang="es-MX" sz="2000" dirty="0" smtClean="0"/>
              <a:t>sus </a:t>
            </a:r>
            <a:r>
              <a:rPr lang="es-MX" sz="2000" dirty="0"/>
              <a:t>intereses y necesidades. </a:t>
            </a:r>
          </a:p>
        </p:txBody>
      </p:sp>
      <p:pic>
        <p:nvPicPr>
          <p:cNvPr id="6" name="Picture 2" descr="http://stockfresh.com/thumbs/godfer/850393_grupo-adolescentes-feliz-amigos-estudiantes-diversi%C3%B3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109686"/>
            <a:ext cx="3403666" cy="228045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rige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753</TotalTime>
  <Words>802</Words>
  <Application>Microsoft Office PowerPoint</Application>
  <PresentationFormat>Presentación en pantalla (4:3)</PresentationFormat>
  <Paragraphs>111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1_Tema de Office</vt:lpstr>
      <vt:lpstr>Presentación de PowerPoint</vt:lpstr>
      <vt:lpstr>INTRODUCCIÓN</vt:lpstr>
      <vt:lpstr>OBJETIVOS ESPECÍFICOS</vt:lpstr>
      <vt:lpstr>Presentación de PowerPoint</vt:lpstr>
      <vt:lpstr>Servicio completo</vt:lpstr>
      <vt:lpstr>Formación en el Amor (temas) Conócete y ama</vt:lpstr>
      <vt:lpstr>Presentación de PowerPoint</vt:lpstr>
      <vt:lpstr>Presentación de PowerPoint</vt:lpstr>
      <vt:lpstr>METODOLOGÍA GENERAL DEL CURSO: 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Formación para el Amor Conócete, ama y se feliz</dc:title>
  <dc:creator>Nora Elizondo</dc:creator>
  <cp:lastModifiedBy>maria elena</cp:lastModifiedBy>
  <cp:revision>51</cp:revision>
  <dcterms:created xsi:type="dcterms:W3CDTF">2013-01-31T23:13:33Z</dcterms:created>
  <dcterms:modified xsi:type="dcterms:W3CDTF">2013-10-07T18:57:13Z</dcterms:modified>
</cp:coreProperties>
</file>