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58" r:id="rId4"/>
    <p:sldId id="266" r:id="rId5"/>
    <p:sldId id="267" r:id="rId6"/>
    <p:sldId id="269" r:id="rId7"/>
    <p:sldId id="270" r:id="rId8"/>
    <p:sldId id="272" r:id="rId9"/>
    <p:sldId id="273" r:id="rId10"/>
    <p:sldId id="274" r:id="rId11"/>
    <p:sldId id="271" r:id="rId12"/>
    <p:sldId id="277" r:id="rId13"/>
    <p:sldId id="260" r:id="rId14"/>
    <p:sldId id="275" r:id="rId15"/>
    <p:sldId id="276" r:id="rId16"/>
    <p:sldId id="278" r:id="rId17"/>
    <p:sldId id="283" r:id="rId18"/>
    <p:sldId id="279" r:id="rId19"/>
    <p:sldId id="280" r:id="rId20"/>
    <p:sldId id="281" r:id="rId21"/>
    <p:sldId id="263" r:id="rId22"/>
  </p:sldIdLst>
  <p:sldSz cx="9144000" cy="6858000" type="screen4x3"/>
  <p:notesSz cx="6858000" cy="9144000"/>
  <p:defaultTextStyle>
    <a:defPPr>
      <a:defRPr lang="pt-B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80808"/>
    <a:srgbClr val="0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773" autoAdjust="0"/>
  </p:normalViewPr>
  <p:slideViewPr>
    <p:cSldViewPr>
      <p:cViewPr>
        <p:scale>
          <a:sx n="50" d="100"/>
          <a:sy n="50" d="100"/>
        </p:scale>
        <p:origin x="-1956" y="-8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1" name="Rectangle 4"/>
              <p:cNvSpPr>
                <a:spLocks noChangeArrowheads="1"/>
              </p:cNvSpPr>
              <p:nvPr/>
            </p:nvSpPr>
            <p:spPr bwMode="white">
              <a:xfrm>
                <a:off x="0" y="0"/>
                <a:ext cx="5760" cy="1600"/>
              </a:xfrm>
              <a:prstGeom prst="rect">
                <a:avLst/>
              </a:prstGeom>
              <a:gradFill rotWithShape="0">
                <a:gsLst>
                  <a:gs pos="0">
                    <a:schemeClr val="hlink"/>
                  </a:gs>
                  <a:gs pos="100000">
                    <a:schemeClr val="bg2"/>
                  </a:gs>
                </a:gsLst>
                <a:lin ang="5400000" scaled="1"/>
              </a:gradFill>
              <a:ln w="9525">
                <a:noFill/>
                <a:miter lim="800000"/>
                <a:headEnd/>
                <a:tailEnd/>
              </a:ln>
            </p:spPr>
            <p:txBody>
              <a:bodyPr wrap="none" anchor="ctr"/>
              <a:lstStyle/>
              <a:p>
                <a:pPr>
                  <a:defRPr/>
                </a:pPr>
                <a:endParaRPr lang="es-MX"/>
              </a:p>
            </p:txBody>
          </p:sp>
          <p:sp>
            <p:nvSpPr>
              <p:cNvPr id="12" name="Rectangle 5"/>
              <p:cNvSpPr>
                <a:spLocks noChangeArrowheads="1"/>
              </p:cNvSpPr>
              <p:nvPr/>
            </p:nvSpPr>
            <p:spPr bwMode="white">
              <a:xfrm>
                <a:off x="0" y="1600"/>
                <a:ext cx="5760" cy="2720"/>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a:defRPr/>
                </a:pPr>
                <a:endParaRPr lang="es-MX"/>
              </a:p>
            </p:txBody>
          </p:sp>
        </p:grpSp>
        <p:pic>
          <p:nvPicPr>
            <p:cNvPr id="6" name="Picture 6" descr="grapes"/>
            <p:cNvPicPr>
              <a:picLocks noChangeAspect="1" noChangeArrowheads="1"/>
            </p:cNvPicPr>
            <p:nvPr/>
          </p:nvPicPr>
          <p:blipFill>
            <a:blip r:embed="rId2" cstate="print"/>
            <a:srcRect/>
            <a:stretch>
              <a:fillRect/>
            </a:stretch>
          </p:blipFill>
          <p:spPr bwMode="ltGray">
            <a:xfrm>
              <a:off x="163" y="0"/>
              <a:ext cx="680" cy="3152"/>
            </a:xfrm>
            <a:prstGeom prst="rect">
              <a:avLst/>
            </a:prstGeom>
            <a:noFill/>
            <a:ln w="9525">
              <a:noFill/>
              <a:miter lim="800000"/>
              <a:headEnd/>
              <a:tailEnd/>
            </a:ln>
          </p:spPr>
        </p:pic>
        <p:grpSp>
          <p:nvGrpSpPr>
            <p:cNvPr id="7" name="Group 7"/>
            <p:cNvGrpSpPr>
              <a:grpSpLocks/>
            </p:cNvGrpSpPr>
            <p:nvPr/>
          </p:nvGrpSpPr>
          <p:grpSpPr bwMode="auto">
            <a:xfrm>
              <a:off x="648" y="0"/>
              <a:ext cx="97" cy="3613"/>
              <a:chOff x="226" y="0"/>
              <a:chExt cx="80" cy="3613"/>
            </a:xfrm>
          </p:grpSpPr>
          <p:sp>
            <p:nvSpPr>
              <p:cNvPr id="9" name="Rectangle 8"/>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w="9525">
                <a:noFill/>
                <a:miter lim="800000"/>
                <a:headEnd/>
                <a:tailEnd/>
              </a:ln>
            </p:spPr>
            <p:txBody>
              <a:bodyPr wrap="none" anchor="ctr"/>
              <a:lstStyle/>
              <a:p>
                <a:pPr>
                  <a:defRPr/>
                </a:pPr>
                <a:endParaRPr lang="es-MX"/>
              </a:p>
            </p:txBody>
          </p:sp>
          <p:sp>
            <p:nvSpPr>
              <p:cNvPr id="10" name="Rectangle 9"/>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pPr>
                  <a:defRPr/>
                </a:pPr>
                <a:endParaRPr lang="es-MX"/>
              </a:p>
            </p:txBody>
          </p:sp>
        </p:grpSp>
        <p:sp>
          <p:nvSpPr>
            <p:cNvPr id="8" name="Rectangle 10"/>
            <p:cNvSpPr>
              <a:spLocks noChangeArrowheads="1"/>
            </p:cNvSpPr>
            <p:nvPr/>
          </p:nvSpPr>
          <p:spPr bwMode="ltGray">
            <a:xfrm>
              <a:off x="0" y="1536"/>
              <a:ext cx="4294" cy="160"/>
            </a:xfrm>
            <a:prstGeom prst="rect">
              <a:avLst/>
            </a:prstGeom>
            <a:gradFill rotWithShape="0">
              <a:gsLst>
                <a:gs pos="0">
                  <a:schemeClr val="hlink"/>
                </a:gs>
                <a:gs pos="100000">
                  <a:schemeClr val="bg2"/>
                </a:gs>
              </a:gsLst>
              <a:lin ang="0" scaled="1"/>
            </a:gradFill>
            <a:ln w="9525">
              <a:noFill/>
              <a:miter lim="800000"/>
              <a:headEnd/>
              <a:tailEnd/>
            </a:ln>
          </p:spPr>
          <p:txBody>
            <a:bodyPr wrap="none" anchor="ctr"/>
            <a:lstStyle/>
            <a:p>
              <a:pPr>
                <a:defRPr/>
              </a:pPr>
              <a:endParaRPr lang="es-MX"/>
            </a:p>
          </p:txBody>
        </p:sp>
      </p:grpSp>
      <p:sp>
        <p:nvSpPr>
          <p:cNvPr id="9227" name="Rectangle 11"/>
          <p:cNvSpPr>
            <a:spLocks noGrp="1" noChangeArrowheads="1"/>
          </p:cNvSpPr>
          <p:nvPr>
            <p:ph type="ctrTitle"/>
          </p:nvPr>
        </p:nvSpPr>
        <p:spPr>
          <a:xfrm>
            <a:off x="1371600" y="1100138"/>
            <a:ext cx="7772400" cy="1143000"/>
          </a:xfrm>
        </p:spPr>
        <p:txBody>
          <a:bodyPr/>
          <a:lstStyle>
            <a:lvl1pPr>
              <a:defRPr/>
            </a:lvl1pPr>
          </a:lstStyle>
          <a:p>
            <a:r>
              <a:rPr lang="en-US"/>
              <a:t>Clique para editar o estilo do título mestre</a:t>
            </a:r>
          </a:p>
        </p:txBody>
      </p:sp>
      <p:sp>
        <p:nvSpPr>
          <p:cNvPr id="9228" name="Rectangle 12"/>
          <p:cNvSpPr>
            <a:spLocks noGrp="1" noChangeArrowheads="1"/>
          </p:cNvSpPr>
          <p:nvPr>
            <p:ph type="subTitle" idx="1"/>
          </p:nvPr>
        </p:nvSpPr>
        <p:spPr>
          <a:xfrm>
            <a:off x="1371600" y="3886200"/>
            <a:ext cx="6400800" cy="1752600"/>
          </a:xfrm>
        </p:spPr>
        <p:txBody>
          <a:bodyPr/>
          <a:lstStyle>
            <a:lvl1pPr marL="0" indent="0">
              <a:buFontTx/>
              <a:buNone/>
              <a:defRPr/>
            </a:lvl1pPr>
          </a:lstStyle>
          <a:p>
            <a:r>
              <a:rPr lang="en-US"/>
              <a:t>Clique para editar o estilo do subtítulo mestre</a:t>
            </a:r>
          </a:p>
        </p:txBody>
      </p:sp>
      <p:sp>
        <p:nvSpPr>
          <p:cNvPr id="13" name="Rectangle 13"/>
          <p:cNvSpPr>
            <a:spLocks noGrp="1" noChangeArrowheads="1"/>
          </p:cNvSpPr>
          <p:nvPr>
            <p:ph type="dt" sz="half" idx="10"/>
          </p:nvPr>
        </p:nvSpPr>
        <p:spPr>
          <a:xfrm>
            <a:off x="685800" y="6248400"/>
            <a:ext cx="1905000" cy="457200"/>
          </a:xfrm>
        </p:spPr>
        <p:txBody>
          <a:bodyPr/>
          <a:lstStyle>
            <a:lvl1pPr>
              <a:defRPr>
                <a:solidFill>
                  <a:srgbClr val="660066"/>
                </a:solidFill>
              </a:defRPr>
            </a:lvl1pPr>
          </a:lstStyle>
          <a:p>
            <a:pPr>
              <a:defRPr/>
            </a:pPr>
            <a:endParaRPr lang="en-US"/>
          </a:p>
        </p:txBody>
      </p:sp>
      <p:sp>
        <p:nvSpPr>
          <p:cNvPr id="14" name="Rectangle 14"/>
          <p:cNvSpPr>
            <a:spLocks noGrp="1" noChangeArrowheads="1"/>
          </p:cNvSpPr>
          <p:nvPr>
            <p:ph type="ftr" sz="quarter" idx="11"/>
          </p:nvPr>
        </p:nvSpPr>
        <p:spPr>
          <a:xfrm>
            <a:off x="3124200" y="6248400"/>
            <a:ext cx="2895600" cy="457200"/>
          </a:xfrm>
        </p:spPr>
        <p:txBody>
          <a:bodyPr/>
          <a:lstStyle>
            <a:lvl1pPr>
              <a:defRPr>
                <a:solidFill>
                  <a:srgbClr val="660066"/>
                </a:solidFill>
              </a:defRPr>
            </a:lvl1pPr>
          </a:lstStyle>
          <a:p>
            <a:pPr>
              <a:defRPr/>
            </a:pPr>
            <a:endParaRPr lang="en-US"/>
          </a:p>
        </p:txBody>
      </p:sp>
      <p:sp>
        <p:nvSpPr>
          <p:cNvPr id="15" name="Rectangle 15"/>
          <p:cNvSpPr>
            <a:spLocks noGrp="1" noChangeArrowheads="1"/>
          </p:cNvSpPr>
          <p:nvPr>
            <p:ph type="sldNum" sz="quarter" idx="12"/>
          </p:nvPr>
        </p:nvSpPr>
        <p:spPr>
          <a:xfrm>
            <a:off x="6553200" y="6248400"/>
            <a:ext cx="1905000" cy="457200"/>
          </a:xfrm>
        </p:spPr>
        <p:txBody>
          <a:bodyPr/>
          <a:lstStyle>
            <a:lvl1pPr>
              <a:defRPr>
                <a:solidFill>
                  <a:srgbClr val="660066"/>
                </a:solidFill>
              </a:defRPr>
            </a:lvl1pPr>
          </a:lstStyle>
          <a:p>
            <a:pPr>
              <a:defRPr/>
            </a:pPr>
            <a:fld id="{1468BFE8-AB78-4D1F-8D20-574D2DAA3AED}" type="slidenum">
              <a:rPr lang="en-US"/>
              <a:pPr>
                <a:defRPr/>
              </a:pPr>
              <a:t>‹Nº›</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99D87364-C27E-43F9-ACD6-51946659032D}" type="slidenum">
              <a:rPr lang="en-US"/>
              <a:pPr>
                <a:defRPr/>
              </a:pPr>
              <a:t>‹Nº›</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24700" y="609600"/>
            <a:ext cx="1943100" cy="54864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2954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32FA2EF0-6D10-4EE7-8CA2-14C6B1AEBBE1}" type="slidenum">
              <a:rPr lang="en-US"/>
              <a:pPr>
                <a:defRPr/>
              </a:pPr>
              <a:t>‹Nº›</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D175AEBA-9988-45CA-9468-433CF6F99878}" type="slidenum">
              <a:rPr lang="en-US"/>
              <a:pPr>
                <a:defRPr/>
              </a:pPr>
              <a:t>‹Nº›</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4"/>
          <p:cNvSpPr>
            <a:spLocks noGrp="1" noChangeArrowheads="1"/>
          </p:cNvSpPr>
          <p:nvPr>
            <p:ph type="dt" sz="half" idx="10"/>
          </p:nvPr>
        </p:nvSpPr>
        <p:spPr/>
        <p:txBody>
          <a:bodyPr/>
          <a:lstStyle>
            <a:lvl1pPr>
              <a:defRPr/>
            </a:lvl1pPr>
          </a:lstStyle>
          <a:p>
            <a:pPr>
              <a:defRPr/>
            </a:pPr>
            <a:endParaRPr lang="en-US"/>
          </a:p>
        </p:txBody>
      </p:sp>
      <p:sp>
        <p:nvSpPr>
          <p:cNvPr id="5" name="Rectangle 15"/>
          <p:cNvSpPr>
            <a:spLocks noGrp="1" noChangeArrowheads="1"/>
          </p:cNvSpPr>
          <p:nvPr>
            <p:ph type="ftr" sz="quarter" idx="11"/>
          </p:nvPr>
        </p:nvSpPr>
        <p:spPr/>
        <p:txBody>
          <a:bodyPr/>
          <a:lstStyle>
            <a:lvl1pPr>
              <a:defRPr/>
            </a:lvl1pPr>
          </a:lstStyle>
          <a:p>
            <a:pPr>
              <a:defRPr/>
            </a:pPr>
            <a:endParaRPr lang="en-US"/>
          </a:p>
        </p:txBody>
      </p:sp>
      <p:sp>
        <p:nvSpPr>
          <p:cNvPr id="6" name="Rectangle 16"/>
          <p:cNvSpPr>
            <a:spLocks noGrp="1" noChangeArrowheads="1"/>
          </p:cNvSpPr>
          <p:nvPr>
            <p:ph type="sldNum" sz="quarter" idx="12"/>
          </p:nvPr>
        </p:nvSpPr>
        <p:spPr/>
        <p:txBody>
          <a:bodyPr/>
          <a:lstStyle>
            <a:lvl1pPr>
              <a:defRPr/>
            </a:lvl1pPr>
          </a:lstStyle>
          <a:p>
            <a:pPr>
              <a:defRPr/>
            </a:pPr>
            <a:fld id="{E9A12C38-DB3F-421A-BDED-282602049C44}" type="slidenum">
              <a:rPr lang="en-US"/>
              <a:pPr>
                <a:defRPr/>
              </a:pPr>
              <a:t>‹Nº›</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14"/>
          <p:cNvSpPr>
            <a:spLocks noGrp="1" noChangeArrowheads="1"/>
          </p:cNvSpPr>
          <p:nvPr>
            <p:ph type="dt" sz="half" idx="10"/>
          </p:nvPr>
        </p:nvSpPr>
        <p:spPr/>
        <p:txBody>
          <a:bodyPr/>
          <a:lstStyle>
            <a:lvl1pPr>
              <a:defRPr/>
            </a:lvl1pPr>
          </a:lstStyle>
          <a:p>
            <a:pPr>
              <a:defRPr/>
            </a:pPr>
            <a:endParaRPr lang="en-US"/>
          </a:p>
        </p:txBody>
      </p:sp>
      <p:sp>
        <p:nvSpPr>
          <p:cNvPr id="6" name="Rectangle 15"/>
          <p:cNvSpPr>
            <a:spLocks noGrp="1" noChangeArrowheads="1"/>
          </p:cNvSpPr>
          <p:nvPr>
            <p:ph type="ftr" sz="quarter" idx="11"/>
          </p:nvPr>
        </p:nvSpPr>
        <p:spPr/>
        <p:txBody>
          <a:bodyPr/>
          <a:lstStyle>
            <a:lvl1pPr>
              <a:defRPr/>
            </a:lvl1pPr>
          </a:lstStyle>
          <a:p>
            <a:pPr>
              <a:defRPr/>
            </a:pPr>
            <a:endParaRPr lang="en-US"/>
          </a:p>
        </p:txBody>
      </p:sp>
      <p:sp>
        <p:nvSpPr>
          <p:cNvPr id="7" name="Rectangle 16"/>
          <p:cNvSpPr>
            <a:spLocks noGrp="1" noChangeArrowheads="1"/>
          </p:cNvSpPr>
          <p:nvPr>
            <p:ph type="sldNum" sz="quarter" idx="12"/>
          </p:nvPr>
        </p:nvSpPr>
        <p:spPr/>
        <p:txBody>
          <a:bodyPr/>
          <a:lstStyle>
            <a:lvl1pPr>
              <a:defRPr/>
            </a:lvl1pPr>
          </a:lstStyle>
          <a:p>
            <a:pPr>
              <a:defRPr/>
            </a:pPr>
            <a:fld id="{C329D9A3-1A50-40CF-AD6A-B6F8D3A50111}" type="slidenum">
              <a:rPr lang="en-US"/>
              <a:pPr>
                <a:defRPr/>
              </a:pPr>
              <a:t>‹Nº›</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14"/>
          <p:cNvSpPr>
            <a:spLocks noGrp="1" noChangeArrowheads="1"/>
          </p:cNvSpPr>
          <p:nvPr>
            <p:ph type="dt" sz="half" idx="10"/>
          </p:nvPr>
        </p:nvSpPr>
        <p:spPr/>
        <p:txBody>
          <a:bodyPr/>
          <a:lstStyle>
            <a:lvl1pPr>
              <a:defRPr/>
            </a:lvl1pPr>
          </a:lstStyle>
          <a:p>
            <a:pPr>
              <a:defRPr/>
            </a:pPr>
            <a:endParaRPr lang="en-US"/>
          </a:p>
        </p:txBody>
      </p:sp>
      <p:sp>
        <p:nvSpPr>
          <p:cNvPr id="8" name="Rectangle 15"/>
          <p:cNvSpPr>
            <a:spLocks noGrp="1" noChangeArrowheads="1"/>
          </p:cNvSpPr>
          <p:nvPr>
            <p:ph type="ftr" sz="quarter" idx="11"/>
          </p:nvPr>
        </p:nvSpPr>
        <p:spPr/>
        <p:txBody>
          <a:bodyPr/>
          <a:lstStyle>
            <a:lvl1pPr>
              <a:defRPr/>
            </a:lvl1pPr>
          </a:lstStyle>
          <a:p>
            <a:pPr>
              <a:defRPr/>
            </a:pPr>
            <a:endParaRPr lang="en-US"/>
          </a:p>
        </p:txBody>
      </p:sp>
      <p:sp>
        <p:nvSpPr>
          <p:cNvPr id="9" name="Rectangle 16"/>
          <p:cNvSpPr>
            <a:spLocks noGrp="1" noChangeArrowheads="1"/>
          </p:cNvSpPr>
          <p:nvPr>
            <p:ph type="sldNum" sz="quarter" idx="12"/>
          </p:nvPr>
        </p:nvSpPr>
        <p:spPr/>
        <p:txBody>
          <a:bodyPr/>
          <a:lstStyle>
            <a:lvl1pPr>
              <a:defRPr/>
            </a:lvl1pPr>
          </a:lstStyle>
          <a:p>
            <a:pPr>
              <a:defRPr/>
            </a:pPr>
            <a:fld id="{4F189FF2-E87B-4BE7-A37A-0238C9468122}" type="slidenum">
              <a:rPr lang="en-US"/>
              <a:pPr>
                <a:defRPr/>
              </a:pPr>
              <a:t>‹Nº›</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14"/>
          <p:cNvSpPr>
            <a:spLocks noGrp="1" noChangeArrowheads="1"/>
          </p:cNvSpPr>
          <p:nvPr>
            <p:ph type="dt" sz="half" idx="10"/>
          </p:nvPr>
        </p:nvSpPr>
        <p:spPr/>
        <p:txBody>
          <a:bodyPr/>
          <a:lstStyle>
            <a:lvl1pPr>
              <a:defRPr/>
            </a:lvl1pPr>
          </a:lstStyle>
          <a:p>
            <a:pPr>
              <a:defRPr/>
            </a:pPr>
            <a:endParaRPr lang="en-US"/>
          </a:p>
        </p:txBody>
      </p:sp>
      <p:sp>
        <p:nvSpPr>
          <p:cNvPr id="4" name="Rectangle 15"/>
          <p:cNvSpPr>
            <a:spLocks noGrp="1" noChangeArrowheads="1"/>
          </p:cNvSpPr>
          <p:nvPr>
            <p:ph type="ftr" sz="quarter" idx="11"/>
          </p:nvPr>
        </p:nvSpPr>
        <p:spPr/>
        <p:txBody>
          <a:bodyPr/>
          <a:lstStyle>
            <a:lvl1pPr>
              <a:defRPr/>
            </a:lvl1pPr>
          </a:lstStyle>
          <a:p>
            <a:pPr>
              <a:defRPr/>
            </a:pPr>
            <a:endParaRPr lang="en-US"/>
          </a:p>
        </p:txBody>
      </p:sp>
      <p:sp>
        <p:nvSpPr>
          <p:cNvPr id="5" name="Rectangle 16"/>
          <p:cNvSpPr>
            <a:spLocks noGrp="1" noChangeArrowheads="1"/>
          </p:cNvSpPr>
          <p:nvPr>
            <p:ph type="sldNum" sz="quarter" idx="12"/>
          </p:nvPr>
        </p:nvSpPr>
        <p:spPr/>
        <p:txBody>
          <a:bodyPr/>
          <a:lstStyle>
            <a:lvl1pPr>
              <a:defRPr/>
            </a:lvl1pPr>
          </a:lstStyle>
          <a:p>
            <a:pPr>
              <a:defRPr/>
            </a:pPr>
            <a:fld id="{7B30DEC7-70F2-4279-A31F-5A17F7472710}" type="slidenum">
              <a:rPr lang="en-US"/>
              <a:pPr>
                <a:defRPr/>
              </a:pPr>
              <a:t>‹Nº›</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p:txBody>
          <a:bodyPr/>
          <a:lstStyle>
            <a:lvl1pPr>
              <a:defRPr/>
            </a:lvl1pPr>
          </a:lstStyle>
          <a:p>
            <a:pPr>
              <a:defRPr/>
            </a:pPr>
            <a:endParaRPr lang="en-US"/>
          </a:p>
        </p:txBody>
      </p:sp>
      <p:sp>
        <p:nvSpPr>
          <p:cNvPr id="3" name="Rectangle 15"/>
          <p:cNvSpPr>
            <a:spLocks noGrp="1" noChangeArrowheads="1"/>
          </p:cNvSpPr>
          <p:nvPr>
            <p:ph type="ftr" sz="quarter" idx="11"/>
          </p:nvPr>
        </p:nvSpPr>
        <p:spPr/>
        <p:txBody>
          <a:bodyPr/>
          <a:lstStyle>
            <a:lvl1pPr>
              <a:defRPr/>
            </a:lvl1pPr>
          </a:lstStyle>
          <a:p>
            <a:pPr>
              <a:defRPr/>
            </a:pPr>
            <a:endParaRPr lang="en-US"/>
          </a:p>
        </p:txBody>
      </p:sp>
      <p:sp>
        <p:nvSpPr>
          <p:cNvPr id="4" name="Rectangle 16"/>
          <p:cNvSpPr>
            <a:spLocks noGrp="1" noChangeArrowheads="1"/>
          </p:cNvSpPr>
          <p:nvPr>
            <p:ph type="sldNum" sz="quarter" idx="12"/>
          </p:nvPr>
        </p:nvSpPr>
        <p:spPr/>
        <p:txBody>
          <a:bodyPr/>
          <a:lstStyle>
            <a:lvl1pPr>
              <a:defRPr/>
            </a:lvl1pPr>
          </a:lstStyle>
          <a:p>
            <a:pPr>
              <a:defRPr/>
            </a:pPr>
            <a:fld id="{A6C3B0BC-07B9-4764-A5F6-5D8FF5885212}" type="slidenum">
              <a:rPr lang="en-US"/>
              <a:pPr>
                <a:defRPr/>
              </a:pPr>
              <a:t>‹Nº›</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4"/>
          <p:cNvSpPr>
            <a:spLocks noGrp="1" noChangeArrowheads="1"/>
          </p:cNvSpPr>
          <p:nvPr>
            <p:ph type="dt" sz="half" idx="10"/>
          </p:nvPr>
        </p:nvSpPr>
        <p:spPr/>
        <p:txBody>
          <a:bodyPr/>
          <a:lstStyle>
            <a:lvl1pPr>
              <a:defRPr/>
            </a:lvl1pPr>
          </a:lstStyle>
          <a:p>
            <a:pPr>
              <a:defRPr/>
            </a:pPr>
            <a:endParaRPr lang="en-US"/>
          </a:p>
        </p:txBody>
      </p:sp>
      <p:sp>
        <p:nvSpPr>
          <p:cNvPr id="6" name="Rectangle 15"/>
          <p:cNvSpPr>
            <a:spLocks noGrp="1" noChangeArrowheads="1"/>
          </p:cNvSpPr>
          <p:nvPr>
            <p:ph type="ftr" sz="quarter" idx="11"/>
          </p:nvPr>
        </p:nvSpPr>
        <p:spPr/>
        <p:txBody>
          <a:bodyPr/>
          <a:lstStyle>
            <a:lvl1pPr>
              <a:defRPr/>
            </a:lvl1pPr>
          </a:lstStyle>
          <a:p>
            <a:pPr>
              <a:defRPr/>
            </a:pPr>
            <a:endParaRPr lang="en-US"/>
          </a:p>
        </p:txBody>
      </p:sp>
      <p:sp>
        <p:nvSpPr>
          <p:cNvPr id="7" name="Rectangle 16"/>
          <p:cNvSpPr>
            <a:spLocks noGrp="1" noChangeArrowheads="1"/>
          </p:cNvSpPr>
          <p:nvPr>
            <p:ph type="sldNum" sz="quarter" idx="12"/>
          </p:nvPr>
        </p:nvSpPr>
        <p:spPr/>
        <p:txBody>
          <a:bodyPr/>
          <a:lstStyle>
            <a:lvl1pPr>
              <a:defRPr/>
            </a:lvl1pPr>
          </a:lstStyle>
          <a:p>
            <a:pPr>
              <a:defRPr/>
            </a:pPr>
            <a:fld id="{259FB8DC-4054-47A3-8FFD-CB1EC20EC0C4}" type="slidenum">
              <a:rPr lang="en-US"/>
              <a:pPr>
                <a:defRPr/>
              </a:pPr>
              <a:t>‹Nº›</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4"/>
          <p:cNvSpPr>
            <a:spLocks noGrp="1" noChangeArrowheads="1"/>
          </p:cNvSpPr>
          <p:nvPr>
            <p:ph type="dt" sz="half" idx="10"/>
          </p:nvPr>
        </p:nvSpPr>
        <p:spPr/>
        <p:txBody>
          <a:bodyPr/>
          <a:lstStyle>
            <a:lvl1pPr>
              <a:defRPr/>
            </a:lvl1pPr>
          </a:lstStyle>
          <a:p>
            <a:pPr>
              <a:defRPr/>
            </a:pPr>
            <a:endParaRPr lang="en-US"/>
          </a:p>
        </p:txBody>
      </p:sp>
      <p:sp>
        <p:nvSpPr>
          <p:cNvPr id="6" name="Rectangle 15"/>
          <p:cNvSpPr>
            <a:spLocks noGrp="1" noChangeArrowheads="1"/>
          </p:cNvSpPr>
          <p:nvPr>
            <p:ph type="ftr" sz="quarter" idx="11"/>
          </p:nvPr>
        </p:nvSpPr>
        <p:spPr/>
        <p:txBody>
          <a:bodyPr/>
          <a:lstStyle>
            <a:lvl1pPr>
              <a:defRPr/>
            </a:lvl1pPr>
          </a:lstStyle>
          <a:p>
            <a:pPr>
              <a:defRPr/>
            </a:pPr>
            <a:endParaRPr lang="en-US"/>
          </a:p>
        </p:txBody>
      </p:sp>
      <p:sp>
        <p:nvSpPr>
          <p:cNvPr id="7" name="Rectangle 16"/>
          <p:cNvSpPr>
            <a:spLocks noGrp="1" noChangeArrowheads="1"/>
          </p:cNvSpPr>
          <p:nvPr>
            <p:ph type="sldNum" sz="quarter" idx="12"/>
          </p:nvPr>
        </p:nvSpPr>
        <p:spPr/>
        <p:txBody>
          <a:bodyPr/>
          <a:lstStyle>
            <a:lvl1pPr>
              <a:defRPr/>
            </a:lvl1pPr>
          </a:lstStyle>
          <a:p>
            <a:pPr>
              <a:defRPr/>
            </a:pPr>
            <a:fld id="{CBFD255F-15C2-412C-8A75-AF82FAAC69AC}" type="slidenum">
              <a:rPr lang="en-US"/>
              <a:pPr>
                <a:defRPr/>
              </a:pPr>
              <a:t>‹Nº›</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4000" cy="6858000"/>
            <a:chOff x="0" y="0"/>
            <a:chExt cx="5760" cy="4320"/>
          </a:xfrm>
        </p:grpSpPr>
        <p:grpSp>
          <p:nvGrpSpPr>
            <p:cNvPr id="8200" name="Group 3"/>
            <p:cNvGrpSpPr>
              <a:grpSpLocks/>
            </p:cNvGrpSpPr>
            <p:nvPr/>
          </p:nvGrpSpPr>
          <p:grpSpPr bwMode="auto">
            <a:xfrm>
              <a:off x="0" y="0"/>
              <a:ext cx="5760" cy="4320"/>
              <a:chOff x="0" y="0"/>
              <a:chExt cx="5760" cy="4320"/>
            </a:xfrm>
          </p:grpSpPr>
          <p:sp>
            <p:nvSpPr>
              <p:cNvPr id="1039" name="Rectangle 4"/>
              <p:cNvSpPr>
                <a:spLocks noChangeArrowheads="1"/>
              </p:cNvSpPr>
              <p:nvPr/>
            </p:nvSpPr>
            <p:spPr bwMode="white">
              <a:xfrm>
                <a:off x="0" y="0"/>
                <a:ext cx="5760" cy="384"/>
              </a:xfrm>
              <a:prstGeom prst="rect">
                <a:avLst/>
              </a:prstGeom>
              <a:gradFill rotWithShape="0">
                <a:gsLst>
                  <a:gs pos="0">
                    <a:schemeClr val="hlink"/>
                  </a:gs>
                  <a:gs pos="100000">
                    <a:schemeClr val="bg2"/>
                  </a:gs>
                </a:gsLst>
                <a:lin ang="5400000" scaled="1"/>
              </a:gradFill>
              <a:ln w="9525">
                <a:noFill/>
                <a:miter lim="800000"/>
                <a:headEnd/>
                <a:tailEnd/>
              </a:ln>
            </p:spPr>
            <p:txBody>
              <a:bodyPr wrap="none" anchor="ctr"/>
              <a:lstStyle/>
              <a:p>
                <a:pPr>
                  <a:defRPr/>
                </a:pPr>
                <a:endParaRPr lang="es-MX"/>
              </a:p>
            </p:txBody>
          </p:sp>
          <p:sp>
            <p:nvSpPr>
              <p:cNvPr id="1040" name="Rectangle 5"/>
              <p:cNvSpPr>
                <a:spLocks noChangeArrowheads="1"/>
              </p:cNvSpPr>
              <p:nvPr/>
            </p:nvSpPr>
            <p:spPr bwMode="white">
              <a:xfrm>
                <a:off x="0" y="384"/>
                <a:ext cx="5760" cy="393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a:defRPr/>
                </a:pPr>
                <a:endParaRPr lang="es-MX"/>
              </a:p>
            </p:txBody>
          </p:sp>
        </p:grpSp>
        <p:grpSp>
          <p:nvGrpSpPr>
            <p:cNvPr id="8201" name="Group 6"/>
            <p:cNvGrpSpPr>
              <a:grpSpLocks/>
            </p:cNvGrpSpPr>
            <p:nvPr/>
          </p:nvGrpSpPr>
          <p:grpSpPr bwMode="auto">
            <a:xfrm>
              <a:off x="0" y="0"/>
              <a:ext cx="1667" cy="3613"/>
              <a:chOff x="0" y="0"/>
              <a:chExt cx="1667" cy="3613"/>
            </a:xfrm>
          </p:grpSpPr>
          <p:pic>
            <p:nvPicPr>
              <p:cNvPr id="8202" name="Picture 7" descr="grapes"/>
              <p:cNvPicPr>
                <a:picLocks noChangeAspect="1" noChangeArrowheads="1"/>
              </p:cNvPicPr>
              <p:nvPr/>
            </p:nvPicPr>
            <p:blipFill>
              <a:blip r:embed="rId13" cstate="print"/>
              <a:srcRect/>
              <a:stretch>
                <a:fillRect/>
              </a:stretch>
            </p:blipFill>
            <p:spPr bwMode="ltGray">
              <a:xfrm>
                <a:off x="163" y="0"/>
                <a:ext cx="534" cy="3152"/>
              </a:xfrm>
              <a:prstGeom prst="rect">
                <a:avLst/>
              </a:prstGeom>
              <a:noFill/>
              <a:ln w="9525">
                <a:noFill/>
                <a:miter lim="800000"/>
                <a:headEnd/>
                <a:tailEnd/>
              </a:ln>
            </p:spPr>
          </p:pic>
          <p:grpSp>
            <p:nvGrpSpPr>
              <p:cNvPr id="8203" name="Group 8"/>
              <p:cNvGrpSpPr>
                <a:grpSpLocks/>
              </p:cNvGrpSpPr>
              <p:nvPr/>
            </p:nvGrpSpPr>
            <p:grpSpPr bwMode="auto">
              <a:xfrm>
                <a:off x="226" y="0"/>
                <a:ext cx="80" cy="3613"/>
                <a:chOff x="226" y="0"/>
                <a:chExt cx="80" cy="3613"/>
              </a:xfrm>
            </p:grpSpPr>
            <p:sp>
              <p:nvSpPr>
                <p:cNvPr id="1037" name="Rectangle 9"/>
                <p:cNvSpPr>
                  <a:spLocks noChangeArrowheads="1"/>
                </p:cNvSpPr>
                <p:nvPr/>
              </p:nvSpPr>
              <p:spPr bwMode="ltGray">
                <a:xfrm>
                  <a:off x="226" y="0"/>
                  <a:ext cx="80" cy="853"/>
                </a:xfrm>
                <a:prstGeom prst="rect">
                  <a:avLst/>
                </a:prstGeom>
                <a:gradFill rotWithShape="0">
                  <a:gsLst>
                    <a:gs pos="0">
                      <a:schemeClr val="folHlink"/>
                    </a:gs>
                    <a:gs pos="100000">
                      <a:schemeClr val="accent1"/>
                    </a:gs>
                  </a:gsLst>
                  <a:lin ang="5400000" scaled="1"/>
                </a:gradFill>
                <a:ln w="9525">
                  <a:noFill/>
                  <a:miter lim="800000"/>
                  <a:headEnd/>
                  <a:tailEnd/>
                </a:ln>
              </p:spPr>
              <p:txBody>
                <a:bodyPr wrap="none" anchor="ctr"/>
                <a:lstStyle/>
                <a:p>
                  <a:pPr>
                    <a:defRPr/>
                  </a:pPr>
                  <a:endParaRPr lang="es-MX"/>
                </a:p>
              </p:txBody>
            </p:sp>
            <p:sp>
              <p:nvSpPr>
                <p:cNvPr id="1038" name="Rectangle 10"/>
                <p:cNvSpPr>
                  <a:spLocks noChangeArrowheads="1"/>
                </p:cNvSpPr>
                <p:nvPr/>
              </p:nvSpPr>
              <p:spPr bwMode="ltGray">
                <a:xfrm>
                  <a:off x="226" y="840"/>
                  <a:ext cx="80" cy="2773"/>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pPr>
                    <a:defRPr/>
                  </a:pPr>
                  <a:endParaRPr lang="es-MX"/>
                </a:p>
              </p:txBody>
            </p:sp>
          </p:grpSp>
          <p:sp>
            <p:nvSpPr>
              <p:cNvPr id="1036" name="Rectangle 11"/>
              <p:cNvSpPr>
                <a:spLocks noChangeArrowheads="1"/>
              </p:cNvSpPr>
              <p:nvPr/>
            </p:nvSpPr>
            <p:spPr bwMode="ltGray">
              <a:xfrm>
                <a:off x="0" y="347"/>
                <a:ext cx="1667" cy="80"/>
              </a:xfrm>
              <a:prstGeom prst="rect">
                <a:avLst/>
              </a:prstGeom>
              <a:gradFill rotWithShape="0">
                <a:gsLst>
                  <a:gs pos="0">
                    <a:schemeClr val="hlink"/>
                  </a:gs>
                  <a:gs pos="100000">
                    <a:schemeClr val="bg2"/>
                  </a:gs>
                </a:gsLst>
                <a:lin ang="0" scaled="1"/>
              </a:gradFill>
              <a:ln w="9525">
                <a:noFill/>
                <a:miter lim="800000"/>
                <a:headEnd/>
                <a:tailEnd/>
              </a:ln>
            </p:spPr>
            <p:txBody>
              <a:bodyPr wrap="none" anchor="ctr"/>
              <a:lstStyle/>
              <a:p>
                <a:pPr>
                  <a:defRPr/>
                </a:pPr>
                <a:endParaRPr lang="es-MX"/>
              </a:p>
            </p:txBody>
          </p:sp>
        </p:grpSp>
      </p:grpSp>
      <p:sp>
        <p:nvSpPr>
          <p:cNvPr id="8195" name="Rectangle 12"/>
          <p:cNvSpPr>
            <a:spLocks noGrp="1" noChangeArrowheads="1"/>
          </p:cNvSpPr>
          <p:nvPr>
            <p:ph type="title"/>
          </p:nvPr>
        </p:nvSpPr>
        <p:spPr bwMode="auto">
          <a:xfrm>
            <a:off x="12954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 para editar o estilo do título mestre</a:t>
            </a:r>
          </a:p>
        </p:txBody>
      </p:sp>
      <p:sp>
        <p:nvSpPr>
          <p:cNvPr id="8196" name="Rectangle 13"/>
          <p:cNvSpPr>
            <a:spLocks noGrp="1" noChangeArrowheads="1"/>
          </p:cNvSpPr>
          <p:nvPr>
            <p:ph type="body" idx="1"/>
          </p:nvPr>
        </p:nvSpPr>
        <p:spPr bwMode="auto">
          <a:xfrm>
            <a:off x="12954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 para editar os estilos do texto mestre</a:t>
            </a:r>
          </a:p>
          <a:p>
            <a:pPr lvl="1"/>
            <a:r>
              <a:rPr lang="en-US" smtClean="0"/>
              <a:t>Segundo nível</a:t>
            </a:r>
          </a:p>
          <a:p>
            <a:pPr lvl="2"/>
            <a:r>
              <a:rPr lang="en-US" smtClean="0"/>
              <a:t>Terceiro nível</a:t>
            </a:r>
          </a:p>
          <a:p>
            <a:pPr lvl="3"/>
            <a:r>
              <a:rPr lang="en-US" smtClean="0"/>
              <a:t>Quarto nível</a:t>
            </a:r>
          </a:p>
          <a:p>
            <a:pPr lvl="4"/>
            <a:r>
              <a:rPr lang="en-US" smtClean="0"/>
              <a:t>Quinto nível</a:t>
            </a:r>
          </a:p>
        </p:txBody>
      </p:sp>
      <p:sp>
        <p:nvSpPr>
          <p:cNvPr id="8206" name="Rectangle 14"/>
          <p:cNvSpPr>
            <a:spLocks noGrp="1" noChangeArrowheads="1"/>
          </p:cNvSpPr>
          <p:nvPr>
            <p:ph type="dt" sz="half" idx="2"/>
          </p:nvPr>
        </p:nvSpPr>
        <p:spPr bwMode="auto">
          <a:xfrm>
            <a:off x="1295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en-US"/>
          </a:p>
        </p:txBody>
      </p:sp>
      <p:sp>
        <p:nvSpPr>
          <p:cNvPr id="8207" name="Rectangle 1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en-US"/>
          </a:p>
        </p:txBody>
      </p:sp>
      <p:sp>
        <p:nvSpPr>
          <p:cNvPr id="8208" name="Rectangle 1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DD0C4177-CD4C-45DB-9447-4036D65BF28B}"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ransition>
    <p:zoom/>
  </p:transition>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itchFamily="34" charset="0"/>
        </a:defRPr>
      </a:lvl2pPr>
      <a:lvl3pPr algn="l" rtl="0" eaLnBrk="0" fontAlgn="base" hangingPunct="0">
        <a:spcBef>
          <a:spcPct val="0"/>
        </a:spcBef>
        <a:spcAft>
          <a:spcPct val="0"/>
        </a:spcAft>
        <a:defRPr kumimoji="1" sz="4400">
          <a:solidFill>
            <a:schemeClr val="tx2"/>
          </a:solidFill>
          <a:latin typeface="Impact" pitchFamily="34" charset="0"/>
        </a:defRPr>
      </a:lvl3pPr>
      <a:lvl4pPr algn="l" rtl="0" eaLnBrk="0" fontAlgn="base" hangingPunct="0">
        <a:spcBef>
          <a:spcPct val="0"/>
        </a:spcBef>
        <a:spcAft>
          <a:spcPct val="0"/>
        </a:spcAft>
        <a:defRPr kumimoji="1" sz="4400">
          <a:solidFill>
            <a:schemeClr val="tx2"/>
          </a:solidFill>
          <a:latin typeface="Impact" pitchFamily="34" charset="0"/>
        </a:defRPr>
      </a:lvl4pPr>
      <a:lvl5pPr algn="l" rtl="0" eaLnBrk="0" fontAlgn="base" hangingPunct="0">
        <a:spcBef>
          <a:spcPct val="0"/>
        </a:spcBef>
        <a:spcAft>
          <a:spcPct val="0"/>
        </a:spcAft>
        <a:defRPr kumimoji="1" sz="4400">
          <a:solidFill>
            <a:schemeClr val="tx2"/>
          </a:solidFill>
          <a:latin typeface="Impact" pitchFamily="34" charset="0"/>
        </a:defRPr>
      </a:lvl5pPr>
      <a:lvl6pPr marL="457200" algn="l" rtl="0" eaLnBrk="0" fontAlgn="base" hangingPunct="0">
        <a:spcBef>
          <a:spcPct val="0"/>
        </a:spcBef>
        <a:spcAft>
          <a:spcPct val="0"/>
        </a:spcAft>
        <a:defRPr kumimoji="1" sz="4400">
          <a:solidFill>
            <a:schemeClr val="tx2"/>
          </a:solidFill>
          <a:latin typeface="Impact" pitchFamily="34" charset="0"/>
        </a:defRPr>
      </a:lvl6pPr>
      <a:lvl7pPr marL="914400" algn="l" rtl="0" eaLnBrk="0" fontAlgn="base" hangingPunct="0">
        <a:spcBef>
          <a:spcPct val="0"/>
        </a:spcBef>
        <a:spcAft>
          <a:spcPct val="0"/>
        </a:spcAft>
        <a:defRPr kumimoji="1" sz="4400">
          <a:solidFill>
            <a:schemeClr val="tx2"/>
          </a:solidFill>
          <a:latin typeface="Impact" pitchFamily="34" charset="0"/>
        </a:defRPr>
      </a:lvl7pPr>
      <a:lvl8pPr marL="1371600" algn="l" rtl="0" eaLnBrk="0" fontAlgn="base" hangingPunct="0">
        <a:spcBef>
          <a:spcPct val="0"/>
        </a:spcBef>
        <a:spcAft>
          <a:spcPct val="0"/>
        </a:spcAft>
        <a:defRPr kumimoji="1" sz="4400">
          <a:solidFill>
            <a:schemeClr val="tx2"/>
          </a:solidFill>
          <a:latin typeface="Impact" pitchFamily="34" charset="0"/>
        </a:defRPr>
      </a:lvl8pPr>
      <a:lvl9pPr marL="1828800" algn="l" rtl="0" eaLnBrk="0" fontAlgn="base" hangingPunct="0">
        <a:spcBef>
          <a:spcPct val="0"/>
        </a:spcBef>
        <a:spcAft>
          <a:spcPct val="0"/>
        </a:spcAft>
        <a:defRPr kumimoji="1" sz="44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cuentra.com/deliver.php?f_doc=1511&amp;f_tipo_doc=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Sin título-3"/>
          <p:cNvPicPr>
            <a:picLocks noChangeAspect="1" noChangeArrowheads="1"/>
          </p:cNvPicPr>
          <p:nvPr/>
        </p:nvPicPr>
        <p:blipFill>
          <a:blip r:embed="rId2" cstate="print">
            <a:lum bright="18000" contrast="12000"/>
          </a:blip>
          <a:srcRect/>
          <a:stretch>
            <a:fillRect/>
          </a:stretch>
        </p:blipFill>
        <p:spPr bwMode="auto">
          <a:xfrm>
            <a:off x="1676400" y="1905000"/>
            <a:ext cx="6934200" cy="4332288"/>
          </a:xfrm>
          <a:prstGeom prst="rect">
            <a:avLst/>
          </a:prstGeom>
          <a:noFill/>
          <a:ln w="9525">
            <a:noFill/>
            <a:miter lim="800000"/>
            <a:headEnd/>
            <a:tailEnd/>
          </a:ln>
        </p:spPr>
      </p:pic>
      <p:sp>
        <p:nvSpPr>
          <p:cNvPr id="2058" name="Text Box 10"/>
          <p:cNvSpPr txBox="1">
            <a:spLocks noChangeArrowheads="1"/>
          </p:cNvSpPr>
          <p:nvPr/>
        </p:nvSpPr>
        <p:spPr bwMode="auto">
          <a:xfrm>
            <a:off x="1791072" y="856096"/>
            <a:ext cx="5373216" cy="851515"/>
          </a:xfrm>
          <a:prstGeom prst="rect">
            <a:avLst/>
          </a:prstGeom>
          <a:noFill/>
          <a:ln w="9525">
            <a:noFill/>
            <a:miter lim="800000"/>
            <a:headEnd/>
            <a:tailEnd/>
          </a:ln>
        </p:spPr>
        <p:txBody>
          <a:bodyPr wrap="square">
            <a:spAutoFit/>
          </a:bodyPr>
          <a:lstStyle/>
          <a:p>
            <a:pPr algn="ctr" eaLnBrk="1" hangingPunct="1">
              <a:lnSpc>
                <a:spcPts val="2000"/>
              </a:lnSpc>
              <a:spcBef>
                <a:spcPct val="50000"/>
              </a:spcBef>
            </a:pPr>
            <a:r>
              <a:rPr lang="es-ES" b="1" dirty="0" smtClean="0">
                <a:latin typeface="Century Gothic" pitchFamily="34" charset="0"/>
              </a:rPr>
              <a:t>PRESENTACIÓN DEL SERVICIO</a:t>
            </a:r>
            <a:endParaRPr lang="es-ES" b="1" dirty="0">
              <a:latin typeface="Century Gothic" pitchFamily="34" charset="0"/>
            </a:endParaRPr>
          </a:p>
          <a:p>
            <a:pPr algn="ctr" eaLnBrk="1" hangingPunct="1">
              <a:lnSpc>
                <a:spcPts val="2000"/>
              </a:lnSpc>
              <a:spcBef>
                <a:spcPct val="50000"/>
              </a:spcBef>
            </a:pPr>
            <a:r>
              <a:rPr lang="es-ES" b="1" dirty="0">
                <a:latin typeface="Century Gothic" pitchFamily="34" charset="0"/>
              </a:rPr>
              <a:t>  </a:t>
            </a:r>
            <a:r>
              <a:rPr lang="es-ES" sz="3200" b="1" dirty="0">
                <a:latin typeface="Century Gothic" pitchFamily="34" charset="0"/>
              </a:rPr>
              <a:t>MADRES RESPONSABLES </a:t>
            </a:r>
          </a:p>
        </p:txBody>
      </p:sp>
      <p:sp>
        <p:nvSpPr>
          <p:cNvPr id="1029" name="4 CuadroTexto"/>
          <p:cNvSpPr txBox="1">
            <a:spLocks noChangeArrowheads="1"/>
          </p:cNvSpPr>
          <p:nvPr/>
        </p:nvSpPr>
        <p:spPr bwMode="auto">
          <a:xfrm>
            <a:off x="1824174" y="214313"/>
            <a:ext cx="5307012" cy="368300"/>
          </a:xfrm>
          <a:prstGeom prst="rect">
            <a:avLst/>
          </a:prstGeom>
          <a:noFill/>
          <a:ln w="9525">
            <a:noFill/>
            <a:miter lim="800000"/>
            <a:headEnd/>
            <a:tailEnd/>
          </a:ln>
        </p:spPr>
        <p:txBody>
          <a:bodyPr wrap="none">
            <a:spAutoFit/>
          </a:bodyPr>
          <a:lstStyle/>
          <a:p>
            <a:r>
              <a:rPr lang="es-MX" sz="1800" b="1" dirty="0"/>
              <a:t>EQUIPO COORDINADOR NACIONAL 2010-2013</a:t>
            </a:r>
          </a:p>
        </p:txBody>
      </p:sp>
      <p:pic>
        <p:nvPicPr>
          <p:cNvPr id="1030" name="Imagen 1" descr="\\Server\atpimsa\08 Departamentos\40-Arquitectura\aaayf\Vero\MFC\logotipo\Logo MFC 2010.JPG"/>
          <p:cNvPicPr>
            <a:picLocks noChangeAspect="1" noChangeArrowheads="1"/>
          </p:cNvPicPr>
          <p:nvPr/>
        </p:nvPicPr>
        <p:blipFill>
          <a:blip r:embed="rId3" cstate="print"/>
          <a:srcRect/>
          <a:stretch>
            <a:fillRect/>
          </a:stretch>
        </p:blipFill>
        <p:spPr bwMode="auto">
          <a:xfrm>
            <a:off x="130374" y="214313"/>
            <a:ext cx="936104" cy="1508721"/>
          </a:xfrm>
          <a:prstGeom prst="rect">
            <a:avLst/>
          </a:prstGeom>
          <a:noFill/>
          <a:ln w="9525">
            <a:noFill/>
            <a:miter lim="800000"/>
            <a:headEnd/>
            <a:tailEnd/>
          </a:ln>
        </p:spPr>
      </p:pic>
      <p:sp>
        <p:nvSpPr>
          <p:cNvPr id="6" name="5 CuadroTexto"/>
          <p:cNvSpPr txBox="1">
            <a:spLocks noChangeArrowheads="1"/>
          </p:cNvSpPr>
          <p:nvPr/>
        </p:nvSpPr>
        <p:spPr bwMode="auto">
          <a:xfrm>
            <a:off x="755576" y="6204074"/>
            <a:ext cx="7598362" cy="584775"/>
          </a:xfrm>
          <a:prstGeom prst="rect">
            <a:avLst/>
          </a:prstGeom>
          <a:noFill/>
          <a:ln w="9525">
            <a:noFill/>
            <a:miter lim="800000"/>
            <a:headEnd/>
            <a:tailEnd/>
          </a:ln>
        </p:spPr>
        <p:txBody>
          <a:bodyPr wrap="none">
            <a:spAutoFit/>
          </a:bodyPr>
          <a:lstStyle/>
          <a:p>
            <a:pPr algn="ctr"/>
            <a:r>
              <a:rPr lang="es-MX" sz="1600" dirty="0" smtClean="0"/>
              <a:t>Material desarrollado por Equipo </a:t>
            </a:r>
            <a:r>
              <a:rPr lang="es-MX" sz="1600" dirty="0"/>
              <a:t>Coordinador Nacional </a:t>
            </a:r>
            <a:r>
              <a:rPr lang="es-MX" sz="1600" dirty="0" smtClean="0"/>
              <a:t>de México 2010-2013</a:t>
            </a:r>
          </a:p>
          <a:p>
            <a:pPr algn="ctr"/>
            <a:r>
              <a:rPr lang="es-MX" sz="1600" dirty="0" smtClean="0"/>
              <a:t>Compartido a la Confederación Internacional de </a:t>
            </a:r>
            <a:r>
              <a:rPr lang="es-MX" sz="1600" dirty="0"/>
              <a:t>M</a:t>
            </a:r>
            <a:r>
              <a:rPr lang="es-MX" sz="1600" dirty="0" smtClean="0"/>
              <a:t>ovimientos Familiares Cristianos</a:t>
            </a:r>
            <a:endParaRPr lang="es-MX" sz="1600" dirty="0"/>
          </a:p>
        </p:txBody>
      </p:sp>
      <p:pic>
        <p:nvPicPr>
          <p:cNvPr id="7"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575550" y="214313"/>
            <a:ext cx="1303021" cy="126064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box(in)">
                                      <p:cBhvr>
                                        <p:cTn id="7" dur="500"/>
                                        <p:tgtEl>
                                          <p:spTgt spid="2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checkerboard(across)">
                                      <p:cBhvr>
                                        <p:cTn id="12"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1295400" y="-171450"/>
            <a:ext cx="7772400" cy="1385888"/>
          </a:xfrm>
        </p:spPr>
        <p:txBody>
          <a:bodyPr/>
          <a:lstStyle/>
          <a:p>
            <a:r>
              <a:rPr lang="es-MX" b="1" dirty="0" smtClean="0">
                <a:latin typeface="Arial" charset="0"/>
                <a:cs typeface="Arial" charset="0"/>
              </a:rPr>
              <a:t>      METODOLOGÍA:</a:t>
            </a:r>
          </a:p>
        </p:txBody>
      </p:sp>
      <p:sp>
        <p:nvSpPr>
          <p:cNvPr id="26627" name="2 Marcador de contenido"/>
          <p:cNvSpPr>
            <a:spLocks noGrp="1"/>
          </p:cNvSpPr>
          <p:nvPr>
            <p:ph idx="1"/>
          </p:nvPr>
        </p:nvSpPr>
        <p:spPr>
          <a:xfrm>
            <a:off x="827088" y="836613"/>
            <a:ext cx="8316912" cy="5330825"/>
          </a:xfrm>
        </p:spPr>
        <p:txBody>
          <a:bodyPr/>
          <a:lstStyle/>
          <a:p>
            <a:r>
              <a:rPr lang="es-ES_tradnl" sz="2800" b="1" dirty="0" smtClean="0">
                <a:solidFill>
                  <a:srgbClr val="0000FF"/>
                </a:solidFill>
                <a:latin typeface="Arial" charset="0"/>
                <a:cs typeface="Arial" charset="0"/>
              </a:rPr>
              <a:t>El ver:</a:t>
            </a:r>
            <a:r>
              <a:rPr lang="es-ES_tradnl" sz="2800" b="1" dirty="0" smtClean="0">
                <a:solidFill>
                  <a:srgbClr val="800080"/>
                </a:solidFill>
                <a:latin typeface="Arial" charset="0"/>
                <a:cs typeface="Arial" charset="0"/>
              </a:rPr>
              <a:t>  </a:t>
            </a:r>
            <a:r>
              <a:rPr lang="es-ES_tradnl" sz="2800" b="1" dirty="0" smtClean="0">
                <a:latin typeface="Arial" charset="0"/>
                <a:cs typeface="Arial" charset="0"/>
              </a:rPr>
              <a:t>pretende mirar detenidamente la realidad o la experiencia. </a:t>
            </a:r>
          </a:p>
          <a:p>
            <a:r>
              <a:rPr lang="es-ES_tradnl" sz="2800" b="1" dirty="0" smtClean="0">
                <a:solidFill>
                  <a:srgbClr val="0000FF"/>
                </a:solidFill>
                <a:latin typeface="Arial" charset="0"/>
                <a:cs typeface="Arial" charset="0"/>
              </a:rPr>
              <a:t>El juzgar:</a:t>
            </a:r>
            <a:r>
              <a:rPr lang="es-ES_tradnl" sz="2800" b="1" dirty="0" smtClean="0">
                <a:solidFill>
                  <a:srgbClr val="800080"/>
                </a:solidFill>
                <a:latin typeface="Arial" charset="0"/>
                <a:cs typeface="Arial" charset="0"/>
              </a:rPr>
              <a:t>  </a:t>
            </a:r>
            <a:r>
              <a:rPr lang="es-ES_tradnl" sz="2800" b="1" dirty="0" smtClean="0">
                <a:latin typeface="Arial" charset="0"/>
                <a:cs typeface="Arial" charset="0"/>
              </a:rPr>
              <a:t>ofrece elementos de reflexión sobre esa realidad o experiencia.</a:t>
            </a:r>
          </a:p>
          <a:p>
            <a:r>
              <a:rPr lang="es-ES_tradnl" sz="2800" b="1" dirty="0" smtClean="0">
                <a:solidFill>
                  <a:srgbClr val="0000FF"/>
                </a:solidFill>
                <a:latin typeface="Arial" charset="0"/>
                <a:cs typeface="Arial" charset="0"/>
              </a:rPr>
              <a:t>El actuar:</a:t>
            </a:r>
            <a:r>
              <a:rPr lang="es-ES_tradnl" sz="2800" b="1" dirty="0" smtClean="0">
                <a:solidFill>
                  <a:srgbClr val="800080"/>
                </a:solidFill>
                <a:latin typeface="Arial" charset="0"/>
                <a:cs typeface="Arial" charset="0"/>
              </a:rPr>
              <a:t> </a:t>
            </a:r>
            <a:r>
              <a:rPr lang="es-ES_tradnl" sz="2800" b="1" dirty="0" smtClean="0">
                <a:latin typeface="Arial" charset="0"/>
                <a:cs typeface="Arial" charset="0"/>
              </a:rPr>
              <a:t>propone un compromiso personal, familiar o comunitario que lleve a cabo el aprendizaje y procure la coherencia          (decir = hacer), traduciéndolo en comportamientos de la vida diaria.</a:t>
            </a:r>
          </a:p>
          <a:p>
            <a:r>
              <a:rPr lang="es-ES_tradnl" sz="2800" b="1" dirty="0" smtClean="0">
                <a:solidFill>
                  <a:srgbClr val="0000FF"/>
                </a:solidFill>
                <a:latin typeface="Arial" charset="0"/>
                <a:cs typeface="Arial" charset="0"/>
              </a:rPr>
              <a:t>Celebrar la fe: </a:t>
            </a:r>
            <a:r>
              <a:rPr lang="es-ES_tradnl" sz="2800" b="1" dirty="0" smtClean="0">
                <a:latin typeface="Arial" charset="0"/>
                <a:cs typeface="Arial" charset="0"/>
              </a:rPr>
              <a:t>es la esperanza y la certeza de que Dios camina con nosotros.</a:t>
            </a:r>
          </a:p>
          <a:p>
            <a:r>
              <a:rPr lang="es-ES_tradnl" sz="2800" b="1" dirty="0" smtClean="0">
                <a:solidFill>
                  <a:srgbClr val="0000FF"/>
                </a:solidFill>
                <a:latin typeface="Arial" charset="0"/>
                <a:cs typeface="Arial" charset="0"/>
              </a:rPr>
              <a:t>Evaluar: </a:t>
            </a:r>
            <a:r>
              <a:rPr lang="es-ES_tradnl" sz="2800" b="1" dirty="0" smtClean="0">
                <a:latin typeface="Arial" charset="0"/>
                <a:cs typeface="Arial" charset="0"/>
              </a:rPr>
              <a:t>Resumir lo aprendido</a:t>
            </a:r>
            <a:r>
              <a:rPr lang="es-MX" sz="2800" b="1" dirty="0" smtClean="0">
                <a:latin typeface="Arial" charset="0"/>
                <a:cs typeface="Arial" charset="0"/>
              </a:rPr>
              <a:t> y tomar conciencia del compromiso.</a:t>
            </a:r>
            <a:endParaRPr lang="es-ES_tradnl" sz="2800" b="1" dirty="0" smtClean="0">
              <a:latin typeface="Arial" charset="0"/>
              <a:cs typeface="Arial" charset="0"/>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pPr algn="ctr"/>
            <a:r>
              <a:rPr lang="es-MX" dirty="0" smtClean="0"/>
              <a:t>3.- Los ejes temáticos del material de formación son:</a:t>
            </a:r>
          </a:p>
        </p:txBody>
      </p:sp>
      <p:sp>
        <p:nvSpPr>
          <p:cNvPr id="27651" name="2 Marcador de contenido"/>
          <p:cNvSpPr>
            <a:spLocks noGrp="1"/>
          </p:cNvSpPr>
          <p:nvPr>
            <p:ph idx="1"/>
          </p:nvPr>
        </p:nvSpPr>
        <p:spPr/>
        <p:txBody>
          <a:bodyPr/>
          <a:lstStyle/>
          <a:p>
            <a:r>
              <a:rPr lang="es-MX" dirty="0" smtClean="0"/>
              <a:t>Desarrollo Humano.</a:t>
            </a:r>
          </a:p>
          <a:p>
            <a:r>
              <a:rPr lang="es-MX" dirty="0" smtClean="0"/>
              <a:t> Fe Cristiana.</a:t>
            </a:r>
          </a:p>
          <a:p>
            <a:r>
              <a:rPr lang="es-MX" dirty="0" smtClean="0"/>
              <a:t> Maternidad Responsable.</a:t>
            </a:r>
            <a:endParaRPr lang="es-ES" dirty="0" smtClean="0"/>
          </a:p>
          <a:p>
            <a:pPr>
              <a:buFontTx/>
              <a:buNone/>
            </a:pPr>
            <a:endParaRPr lang="es-MX" dirty="0" smtClean="0"/>
          </a:p>
        </p:txBody>
      </p:sp>
      <p:pic>
        <p:nvPicPr>
          <p:cNvPr id="4" name="Picture 5"/>
          <p:cNvPicPr>
            <a:picLocks noChangeAspect="1" noChangeArrowheads="1"/>
          </p:cNvPicPr>
          <p:nvPr/>
        </p:nvPicPr>
        <p:blipFill>
          <a:blip r:embed="rId2" cstate="print"/>
          <a:srcRect/>
          <a:stretch>
            <a:fillRect/>
          </a:stretch>
        </p:blipFill>
        <p:spPr bwMode="auto">
          <a:xfrm>
            <a:off x="3000375" y="4071938"/>
            <a:ext cx="3365500" cy="2324100"/>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1295400" y="214313"/>
            <a:ext cx="7772400" cy="857250"/>
          </a:xfrm>
        </p:spPr>
        <p:txBody>
          <a:bodyPr/>
          <a:lstStyle/>
          <a:p>
            <a:r>
              <a:rPr lang="es-ES_tradnl" sz="3500" b="1" dirty="0" smtClean="0">
                <a:latin typeface="Arial" charset="0"/>
                <a:cs typeface="Arial" charset="0"/>
              </a:rPr>
              <a:t>Descripción de los ejes Temáticos: </a:t>
            </a:r>
            <a:endParaRPr lang="es-MX" sz="3500" dirty="0" smtClean="0">
              <a:latin typeface="Arial" charset="0"/>
              <a:cs typeface="Arial" charset="0"/>
            </a:endParaRPr>
          </a:p>
        </p:txBody>
      </p:sp>
      <p:sp>
        <p:nvSpPr>
          <p:cNvPr id="28675" name="2 Marcador de contenido"/>
          <p:cNvSpPr>
            <a:spLocks noGrp="1"/>
          </p:cNvSpPr>
          <p:nvPr>
            <p:ph idx="1"/>
          </p:nvPr>
        </p:nvSpPr>
        <p:spPr>
          <a:xfrm>
            <a:off x="1143000" y="1143000"/>
            <a:ext cx="7924800" cy="4953000"/>
          </a:xfrm>
        </p:spPr>
        <p:txBody>
          <a:bodyPr/>
          <a:lstStyle/>
          <a:p>
            <a:pPr algn="just">
              <a:lnSpc>
                <a:spcPct val="80000"/>
              </a:lnSpc>
            </a:pPr>
            <a:r>
              <a:rPr lang="es-ES_tradnl" sz="2200" b="1" dirty="0" smtClean="0">
                <a:solidFill>
                  <a:srgbClr val="0000FF"/>
                </a:solidFill>
                <a:latin typeface="Arial" charset="0"/>
                <a:cs typeface="Arial" charset="0"/>
              </a:rPr>
              <a:t>EJE 1: Desarrollo humano.</a:t>
            </a:r>
            <a:r>
              <a:rPr lang="es-ES_tradnl" sz="2200" dirty="0" smtClean="0">
                <a:latin typeface="Arial" charset="0"/>
                <a:cs typeface="Arial" charset="0"/>
              </a:rPr>
              <a:t> </a:t>
            </a:r>
            <a:r>
              <a:rPr lang="es-ES_tradnl" sz="2200" b="1" dirty="0" smtClean="0">
                <a:latin typeface="Arial" charset="0"/>
                <a:cs typeface="Arial" charset="0"/>
              </a:rPr>
              <a:t>Este  eje está centrado en proporcionar elementos  a las madres responsables para que realicen un  esfuerzo por planificar su vida, por reforzar el amor a si mismas, para poder darlo a los demás, por sanar sus propias heridas y  por crecer en la comunión con otros. </a:t>
            </a:r>
          </a:p>
          <a:p>
            <a:pPr algn="just">
              <a:lnSpc>
                <a:spcPct val="80000"/>
              </a:lnSpc>
            </a:pPr>
            <a:endParaRPr lang="es-ES_tradnl" sz="2200" b="1" dirty="0" smtClean="0">
              <a:latin typeface="Arial" charset="0"/>
              <a:cs typeface="Arial" charset="0"/>
            </a:endParaRPr>
          </a:p>
          <a:p>
            <a:pPr algn="just">
              <a:lnSpc>
                <a:spcPct val="80000"/>
              </a:lnSpc>
            </a:pPr>
            <a:r>
              <a:rPr lang="es-ES_tradnl" sz="2200" b="1" dirty="0" smtClean="0">
                <a:solidFill>
                  <a:srgbClr val="0000FF"/>
                </a:solidFill>
                <a:latin typeface="Arial" charset="0"/>
                <a:cs typeface="Arial" charset="0"/>
              </a:rPr>
              <a:t>EJE 2:</a:t>
            </a:r>
            <a:r>
              <a:rPr lang="es-ES_tradnl" sz="2200" b="1" dirty="0" smtClean="0">
                <a:latin typeface="Arial" charset="0"/>
                <a:cs typeface="Arial" charset="0"/>
              </a:rPr>
              <a:t> </a:t>
            </a:r>
            <a:r>
              <a:rPr lang="es-ES_tradnl" sz="2200" b="1" dirty="0" smtClean="0">
                <a:solidFill>
                  <a:srgbClr val="0000FF"/>
                </a:solidFill>
                <a:latin typeface="Arial" charset="0"/>
                <a:cs typeface="Arial" charset="0"/>
              </a:rPr>
              <a:t>Fe.</a:t>
            </a:r>
            <a:r>
              <a:rPr lang="es-ES_tradnl" sz="2200" dirty="0" smtClean="0">
                <a:latin typeface="Arial" charset="0"/>
                <a:cs typeface="Arial" charset="0"/>
              </a:rPr>
              <a:t> </a:t>
            </a:r>
            <a:r>
              <a:rPr lang="es-ES_tradnl" sz="2200" b="1" dirty="0" smtClean="0">
                <a:latin typeface="Arial" charset="0"/>
                <a:cs typeface="Arial" charset="0"/>
              </a:rPr>
              <a:t>Este eje está centrado en la persona de Jesús y de las mujeres a las cuales se dirige para anunciarles la Buena Nueva del Evangelio, para que las mujeres a las que nos dirigimos puedan darle un nuevo sentido a la vida espiritual como el verdadero propósito de su existencia.</a:t>
            </a:r>
          </a:p>
          <a:p>
            <a:pPr algn="just">
              <a:lnSpc>
                <a:spcPct val="80000"/>
              </a:lnSpc>
            </a:pPr>
            <a:endParaRPr lang="es-ES_tradnl" sz="2200" b="1" dirty="0" smtClean="0">
              <a:latin typeface="Arial" charset="0"/>
              <a:cs typeface="Arial" charset="0"/>
            </a:endParaRPr>
          </a:p>
          <a:p>
            <a:pPr algn="just">
              <a:lnSpc>
                <a:spcPct val="80000"/>
              </a:lnSpc>
            </a:pPr>
            <a:r>
              <a:rPr lang="es-ES_tradnl" sz="2200" b="1" dirty="0" smtClean="0">
                <a:solidFill>
                  <a:srgbClr val="0000FF"/>
                </a:solidFill>
                <a:latin typeface="Arial" charset="0"/>
                <a:cs typeface="Arial" charset="0"/>
              </a:rPr>
              <a:t>EJE 3:</a:t>
            </a:r>
            <a:r>
              <a:rPr lang="es-ES_tradnl" sz="2200" dirty="0" smtClean="0">
                <a:solidFill>
                  <a:srgbClr val="0000FF"/>
                </a:solidFill>
                <a:latin typeface="Arial" charset="0"/>
                <a:cs typeface="Arial" charset="0"/>
              </a:rPr>
              <a:t> </a:t>
            </a:r>
            <a:r>
              <a:rPr lang="es-ES_tradnl" sz="2200" b="1" dirty="0" smtClean="0">
                <a:solidFill>
                  <a:srgbClr val="0000FF"/>
                </a:solidFill>
                <a:latin typeface="Arial" charset="0"/>
                <a:cs typeface="Arial" charset="0"/>
              </a:rPr>
              <a:t>Maternidad responsable.</a:t>
            </a:r>
            <a:r>
              <a:rPr lang="es-ES_tradnl" sz="2200" dirty="0" smtClean="0">
                <a:latin typeface="Arial" charset="0"/>
                <a:cs typeface="Arial" charset="0"/>
              </a:rPr>
              <a:t> </a:t>
            </a:r>
            <a:r>
              <a:rPr lang="es-ES_tradnl" sz="2200" b="1" dirty="0" smtClean="0">
                <a:latin typeface="Arial" charset="0"/>
                <a:cs typeface="Arial" charset="0"/>
              </a:rPr>
              <a:t>Este eje está centrado en proporcionarles  la oportunidad de compartir experiencias, avances  que ofrece la Pedagogía y la Psicología y la rica reflexión de fe  para poder  convertirse en mejores madres y por consiguiente en mejores evangelizadoras. </a:t>
            </a:r>
            <a:endParaRPr lang="en-US" sz="2200" b="1" dirty="0" smtClean="0">
              <a:latin typeface="Arial" charset="0"/>
              <a:cs typeface="Arial" charset="0"/>
            </a:endParaRPr>
          </a:p>
          <a:p>
            <a:pPr algn="just"/>
            <a:endParaRPr lang="es-MX" sz="2200" dirty="0" smtClean="0">
              <a:latin typeface="Arial" charset="0"/>
              <a:cs typeface="Arial"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ChangeArrowheads="1"/>
          </p:cNvSpPr>
          <p:nvPr/>
        </p:nvSpPr>
        <p:spPr bwMode="auto">
          <a:xfrm>
            <a:off x="1524000" y="-152400"/>
            <a:ext cx="7315200" cy="1600200"/>
          </a:xfrm>
          <a:prstGeom prst="rect">
            <a:avLst/>
          </a:prstGeom>
          <a:noFill/>
          <a:ln w="9525">
            <a:noFill/>
            <a:miter lim="800000"/>
            <a:headEnd/>
            <a:tailEnd/>
          </a:ln>
        </p:spPr>
        <p:txBody>
          <a:bodyPr/>
          <a:lstStyle/>
          <a:p>
            <a:pPr algn="just">
              <a:spcBef>
                <a:spcPct val="20000"/>
              </a:spcBef>
            </a:pPr>
            <a:endParaRPr kumimoji="1" lang="es-ES" sz="1600">
              <a:latin typeface="Tahoma" pitchFamily="34" charset="0"/>
            </a:endParaRPr>
          </a:p>
          <a:p>
            <a:pPr algn="just">
              <a:spcBef>
                <a:spcPct val="20000"/>
              </a:spcBef>
            </a:pPr>
            <a:endParaRPr kumimoji="1" lang="es-ES" sz="1000" b="1">
              <a:solidFill>
                <a:srgbClr val="008000"/>
              </a:solidFill>
              <a:latin typeface="Century Gothic" pitchFamily="34" charset="0"/>
            </a:endParaRPr>
          </a:p>
          <a:p>
            <a:pPr algn="just">
              <a:spcBef>
                <a:spcPct val="20000"/>
              </a:spcBef>
            </a:pPr>
            <a:endParaRPr kumimoji="1" lang="es-ES" sz="1000" b="1">
              <a:solidFill>
                <a:srgbClr val="008000"/>
              </a:solidFill>
              <a:latin typeface="Century Gothic" pitchFamily="34" charset="0"/>
              <a:cs typeface="Times New Roman" pitchFamily="18" charset="0"/>
            </a:endParaRPr>
          </a:p>
          <a:p>
            <a:pPr algn="just">
              <a:spcBef>
                <a:spcPct val="20000"/>
              </a:spcBef>
            </a:pPr>
            <a:endParaRPr kumimoji="1" lang="es-ES" sz="2000" b="1">
              <a:solidFill>
                <a:srgbClr val="008000"/>
              </a:solidFill>
              <a:latin typeface="Century Gothic" pitchFamily="34" charset="0"/>
            </a:endParaRPr>
          </a:p>
        </p:txBody>
      </p:sp>
      <p:sp>
        <p:nvSpPr>
          <p:cNvPr id="6152" name="Text Box 8"/>
          <p:cNvSpPr txBox="1">
            <a:spLocks noChangeArrowheads="1"/>
          </p:cNvSpPr>
          <p:nvPr/>
        </p:nvSpPr>
        <p:spPr bwMode="auto">
          <a:xfrm>
            <a:off x="1524000" y="428625"/>
            <a:ext cx="7239000" cy="4616450"/>
          </a:xfrm>
          <a:prstGeom prst="rect">
            <a:avLst/>
          </a:prstGeom>
          <a:noFill/>
          <a:ln>
            <a:noFill/>
          </a:ln>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spcBef>
                <a:spcPct val="20000"/>
              </a:spcBef>
              <a:defRPr/>
            </a:pPr>
            <a:r>
              <a:rPr kumimoji="1" lang="es-ES" sz="2000" b="1" dirty="0" smtClean="0">
                <a:latin typeface="Arial" charset="0"/>
                <a:cs typeface="Arial" charset="0"/>
              </a:rPr>
              <a:t>Tanto el eje de Desarrollo Humano como el de Maternidad Responsable están orientados desde algunos fundamentos de la Psicología Humanista. </a:t>
            </a:r>
          </a:p>
          <a:p>
            <a:pPr algn="just">
              <a:spcBef>
                <a:spcPct val="20000"/>
              </a:spcBef>
              <a:defRPr/>
            </a:pPr>
            <a:endParaRPr kumimoji="1" lang="es-ES" sz="2000" b="1" dirty="0" smtClean="0">
              <a:latin typeface="Arial" charset="0"/>
              <a:cs typeface="Arial" charset="0"/>
            </a:endParaRPr>
          </a:p>
          <a:p>
            <a:pPr algn="just">
              <a:spcBef>
                <a:spcPct val="20000"/>
              </a:spcBef>
              <a:defRPr/>
            </a:pPr>
            <a:r>
              <a:rPr kumimoji="1" lang="es-ES" sz="2000" b="1" dirty="0" smtClean="0">
                <a:latin typeface="Arial" charset="0"/>
                <a:cs typeface="Arial" charset="0"/>
              </a:rPr>
              <a:t>Esta es una corriente creada en los Estados Unidos a mediados del Siglo XX y que en la actualidad se reconoce como una propuesta altamente eficiente para:</a:t>
            </a:r>
          </a:p>
          <a:p>
            <a:pPr marL="342900" indent="-342900" algn="just">
              <a:spcBef>
                <a:spcPct val="20000"/>
              </a:spcBef>
              <a:buFontTx/>
              <a:buChar char="-"/>
              <a:defRPr/>
            </a:pPr>
            <a:r>
              <a:rPr kumimoji="1" lang="es-ES" sz="2000" b="1" dirty="0" smtClean="0">
                <a:latin typeface="Arial" charset="0"/>
                <a:cs typeface="Arial" charset="0"/>
              </a:rPr>
              <a:t>El desarrollo de habilidades de comunicación.</a:t>
            </a:r>
          </a:p>
          <a:p>
            <a:pPr marL="342900" indent="-342900" algn="just">
              <a:spcBef>
                <a:spcPct val="20000"/>
              </a:spcBef>
              <a:buFontTx/>
              <a:buChar char="-"/>
              <a:defRPr/>
            </a:pPr>
            <a:r>
              <a:rPr kumimoji="1" lang="es-ES" sz="2000" b="1" dirty="0" smtClean="0">
                <a:latin typeface="Arial" charset="0"/>
                <a:cs typeface="Arial" charset="0"/>
              </a:rPr>
              <a:t>El manejo de las emociones.</a:t>
            </a:r>
          </a:p>
          <a:p>
            <a:pPr marL="342900" indent="-342900" algn="just">
              <a:spcBef>
                <a:spcPct val="20000"/>
              </a:spcBef>
              <a:buFontTx/>
              <a:buChar char="-"/>
              <a:defRPr/>
            </a:pPr>
            <a:r>
              <a:rPr kumimoji="1" lang="es-ES" sz="2000" b="1" dirty="0" smtClean="0">
                <a:latin typeface="Arial" charset="0"/>
                <a:cs typeface="Arial" charset="0"/>
              </a:rPr>
              <a:t>El aumento de la autoestima.</a:t>
            </a:r>
          </a:p>
          <a:p>
            <a:pPr marL="342900" indent="-342900" algn="just">
              <a:spcBef>
                <a:spcPct val="20000"/>
              </a:spcBef>
              <a:buFontTx/>
              <a:buChar char="-"/>
              <a:defRPr/>
            </a:pPr>
            <a:r>
              <a:rPr kumimoji="1" lang="es-ES" sz="2000" b="1" dirty="0" smtClean="0">
                <a:latin typeface="Arial" charset="0"/>
                <a:cs typeface="Arial" charset="0"/>
              </a:rPr>
              <a:t>El incremento de la conciencia y de las alternativas para el desarrollo humano en general.</a:t>
            </a:r>
          </a:p>
          <a:p>
            <a:pPr eaLnBrk="1" hangingPunct="1">
              <a:spcBef>
                <a:spcPct val="50000"/>
              </a:spcBef>
              <a:defRPr/>
            </a:pPr>
            <a:endParaRPr lang="es-ES" sz="2000" dirty="0" smtClean="0"/>
          </a:p>
        </p:txBody>
      </p:sp>
      <p:sp>
        <p:nvSpPr>
          <p:cNvPr id="6153" name="Text Box 9"/>
          <p:cNvSpPr txBox="1">
            <a:spLocks noChangeArrowheads="1"/>
          </p:cNvSpPr>
          <p:nvPr/>
        </p:nvSpPr>
        <p:spPr bwMode="auto">
          <a:xfrm>
            <a:off x="1600200" y="4675188"/>
            <a:ext cx="7162800" cy="2000250"/>
          </a:xfrm>
          <a:prstGeom prst="rect">
            <a:avLst/>
          </a:prstGeom>
          <a:noFill/>
          <a:ln w="9525">
            <a:noFill/>
            <a:miter lim="800000"/>
            <a:headEnd/>
            <a:tailEnd/>
          </a:ln>
        </p:spPr>
        <p:txBody>
          <a:bodyPr>
            <a:spAutoFit/>
          </a:bodyPr>
          <a:lstStyle/>
          <a:p>
            <a:pPr algn="just">
              <a:spcBef>
                <a:spcPct val="20000"/>
              </a:spcBef>
            </a:pPr>
            <a:r>
              <a:rPr kumimoji="1" lang="es-ES" sz="2000" b="1">
                <a:latin typeface="Arial" charset="0"/>
                <a:cs typeface="Arial" charset="0"/>
              </a:rPr>
              <a:t>La Psicología Humanista pone el acento en la salud, en lo que está bien en el ser humano; toma en cuenta, como nunca antes, las capacidades y potencialidades de la persona, no sólo sus defectos y limitaciones.</a:t>
            </a:r>
          </a:p>
          <a:p>
            <a:pPr algn="just">
              <a:spcBef>
                <a:spcPct val="20000"/>
              </a:spcBef>
            </a:pPr>
            <a:r>
              <a:rPr kumimoji="1" lang="es-ES" sz="2000" b="1">
                <a:latin typeface="Arial" charset="0"/>
                <a:cs typeface="Arial" charset="0"/>
              </a:rPr>
              <a:t>Esto esta perfectamente explicado en el manual que nos ocupa.</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6150"/>
                                        </p:tgtEl>
                                        <p:attrNameLst>
                                          <p:attrName>style.visibility</p:attrName>
                                        </p:attrNameLst>
                                      </p:cBhvr>
                                      <p:to>
                                        <p:strVal val="visible"/>
                                      </p:to>
                                    </p:set>
                                    <p:animEffect transition="in" filter="wipe(left)">
                                      <p:cBhvr>
                                        <p:cTn id="7" dur="500"/>
                                        <p:tgtEl>
                                          <p:spTgt spid="6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wipe(left)">
                                      <p:cBhvr>
                                        <p:cTn id="12" dur="500"/>
                                        <p:tgtEl>
                                          <p:spTgt spid="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wipe(left)">
                                      <p:cBhvr>
                                        <p:cTn id="17"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utoUpdateAnimBg="0"/>
      <p:bldP spid="6152" grpId="0" autoUpdateAnimBg="0"/>
      <p:bldP spid="615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1295400" y="609600"/>
            <a:ext cx="7772400" cy="819150"/>
          </a:xfrm>
        </p:spPr>
        <p:txBody>
          <a:bodyPr/>
          <a:lstStyle/>
          <a:p>
            <a:r>
              <a:rPr lang="es-ES_tradnl" b="1" dirty="0" smtClean="0">
                <a:latin typeface="Arial" charset="0"/>
                <a:cs typeface="Arial" charset="0"/>
              </a:rPr>
              <a:t>  4.- Bloques de Trabajo:</a:t>
            </a:r>
            <a:r>
              <a:rPr lang="en-US" b="1" dirty="0" smtClean="0">
                <a:latin typeface="Arial" charset="0"/>
                <a:cs typeface="Arial" charset="0"/>
              </a:rPr>
              <a:t/>
            </a:r>
            <a:br>
              <a:rPr lang="en-US" b="1" dirty="0" smtClean="0">
                <a:latin typeface="Arial" charset="0"/>
                <a:cs typeface="Arial" charset="0"/>
              </a:rPr>
            </a:br>
            <a:endParaRPr lang="es-MX" dirty="0" smtClean="0">
              <a:latin typeface="Arial" charset="0"/>
              <a:cs typeface="Arial" charset="0"/>
            </a:endParaRPr>
          </a:p>
        </p:txBody>
      </p:sp>
      <p:sp>
        <p:nvSpPr>
          <p:cNvPr id="29699" name="2 Marcador de contenido"/>
          <p:cNvSpPr>
            <a:spLocks noGrp="1"/>
          </p:cNvSpPr>
          <p:nvPr>
            <p:ph idx="1"/>
          </p:nvPr>
        </p:nvSpPr>
        <p:spPr>
          <a:xfrm>
            <a:off x="1295400" y="1357313"/>
            <a:ext cx="7772400" cy="4738687"/>
          </a:xfrm>
        </p:spPr>
        <p:txBody>
          <a:bodyPr/>
          <a:lstStyle/>
          <a:p>
            <a:r>
              <a:rPr lang="es-ES_tradnl" sz="2800" b="1" dirty="0" smtClean="0">
                <a:latin typeface="Arial" charset="0"/>
                <a:cs typeface="Arial" charset="0"/>
              </a:rPr>
              <a:t>El curso de formación  tiene 2 Niveles ó bloques con una duración de 1 año cada uno.</a:t>
            </a:r>
          </a:p>
          <a:p>
            <a:r>
              <a:rPr lang="es-ES_tradnl" sz="2800" b="1" dirty="0" smtClean="0">
                <a:latin typeface="Arial" charset="0"/>
                <a:cs typeface="Arial" charset="0"/>
              </a:rPr>
              <a:t>Cada nivel  tiene objetivos específicos. </a:t>
            </a:r>
          </a:p>
          <a:p>
            <a:r>
              <a:rPr lang="es-ES_tradnl" sz="2800" b="1" dirty="0" smtClean="0">
                <a:latin typeface="Arial" charset="0"/>
                <a:cs typeface="Arial" charset="0"/>
              </a:rPr>
              <a:t>En cada nivel  se tratan temas  de los 3 ejes temáticos. </a:t>
            </a:r>
          </a:p>
          <a:p>
            <a:r>
              <a:rPr lang="es-ES_tradnl" sz="2800" b="1" dirty="0" smtClean="0">
                <a:latin typeface="Arial" charset="0"/>
                <a:cs typeface="Arial" charset="0"/>
              </a:rPr>
              <a:t>El primer nivel contiene 16 temas y el segundo nivel 15 temas de formación.</a:t>
            </a:r>
          </a:p>
          <a:p>
            <a:r>
              <a:rPr lang="es-ES_tradnl" sz="2800" b="1" dirty="0" smtClean="0">
                <a:latin typeface="Arial" charset="0"/>
                <a:cs typeface="Arial" charset="0"/>
              </a:rPr>
              <a:t>Una convivencia familiar.</a:t>
            </a:r>
          </a:p>
          <a:p>
            <a:r>
              <a:rPr lang="es-ES_tradnl" sz="2800" b="1" dirty="0" smtClean="0">
                <a:latin typeface="Arial" charset="0"/>
                <a:cs typeface="Arial" charset="0"/>
              </a:rPr>
              <a:t>Una reunión de evaluación del bloque.</a:t>
            </a:r>
            <a:endParaRPr lang="en-US" sz="2800" b="1" dirty="0" smtClean="0">
              <a:latin typeface="Arial" charset="0"/>
              <a:cs typeface="Arial" charset="0"/>
            </a:endParaRPr>
          </a:p>
          <a:p>
            <a:pPr>
              <a:buFontTx/>
              <a:buNone/>
            </a:pPr>
            <a:endParaRPr lang="es-ES_tradnl" b="1" dirty="0" smtClean="0"/>
          </a:p>
          <a:p>
            <a:endParaRPr lang="es-MX" dirty="0" smtClean="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a:xfrm>
            <a:off x="1295400" y="214313"/>
            <a:ext cx="7772400" cy="1000125"/>
          </a:xfrm>
        </p:spPr>
        <p:txBody>
          <a:bodyPr/>
          <a:lstStyle/>
          <a:p>
            <a:r>
              <a:rPr lang="es-MX" b="1" dirty="0" smtClean="0">
                <a:latin typeface="Arial" charset="0"/>
                <a:cs typeface="Arial" charset="0"/>
              </a:rPr>
              <a:t>5.- TEMAS DEL BLOQUE I :</a:t>
            </a:r>
          </a:p>
        </p:txBody>
      </p:sp>
      <p:sp>
        <p:nvSpPr>
          <p:cNvPr id="30723" name="2 Marcador de contenido"/>
          <p:cNvSpPr>
            <a:spLocks noGrp="1"/>
          </p:cNvSpPr>
          <p:nvPr>
            <p:ph idx="1"/>
          </p:nvPr>
        </p:nvSpPr>
        <p:spPr>
          <a:xfrm>
            <a:off x="1295400" y="1285875"/>
            <a:ext cx="7772400" cy="4810125"/>
          </a:xfrm>
        </p:spPr>
        <p:txBody>
          <a:bodyPr/>
          <a:lstStyle/>
          <a:p>
            <a:pPr>
              <a:buFontTx/>
              <a:buNone/>
            </a:pPr>
            <a:r>
              <a:rPr lang="es-ES" sz="2400" b="1" dirty="0" smtClean="0">
                <a:latin typeface="Arial" charset="0"/>
                <a:cs typeface="Arial" charset="0"/>
              </a:rPr>
              <a:t>1.-  Mujer yo tampoco te condeno.</a:t>
            </a:r>
          </a:p>
          <a:p>
            <a:pPr>
              <a:buFontTx/>
              <a:buNone/>
            </a:pPr>
            <a:r>
              <a:rPr lang="es-ES" sz="2400" b="1" dirty="0" smtClean="0">
                <a:latin typeface="Arial" charset="0"/>
                <a:cs typeface="Arial" charset="0"/>
              </a:rPr>
              <a:t>2.-  Quien digo que soy yo.</a:t>
            </a:r>
          </a:p>
          <a:p>
            <a:pPr>
              <a:buFontTx/>
              <a:buNone/>
            </a:pPr>
            <a:r>
              <a:rPr lang="es-ES" sz="2400" b="1" dirty="0" smtClean="0">
                <a:latin typeface="Arial" charset="0"/>
                <a:cs typeface="Arial" charset="0"/>
              </a:rPr>
              <a:t>3.-  Mis niveles de conciencia. </a:t>
            </a:r>
          </a:p>
          <a:p>
            <a:pPr>
              <a:buFontTx/>
              <a:buNone/>
            </a:pPr>
            <a:r>
              <a:rPr lang="es-ES" sz="2400" b="1" dirty="0" smtClean="0">
                <a:latin typeface="Arial" charset="0"/>
                <a:cs typeface="Arial" charset="0"/>
              </a:rPr>
              <a:t>4.-  Señor dame de esa agua para que no sufra más   </a:t>
            </a:r>
          </a:p>
          <a:p>
            <a:pPr>
              <a:buFontTx/>
              <a:buNone/>
            </a:pPr>
            <a:r>
              <a:rPr lang="es-ES" sz="2400" b="1" dirty="0" smtClean="0">
                <a:latin typeface="Arial" charset="0"/>
                <a:cs typeface="Arial" charset="0"/>
              </a:rPr>
              <a:t>       sed.</a:t>
            </a:r>
          </a:p>
          <a:p>
            <a:pPr>
              <a:buFontTx/>
              <a:buNone/>
            </a:pPr>
            <a:r>
              <a:rPr lang="es-ES" sz="2400" b="1" dirty="0" smtClean="0">
                <a:latin typeface="Arial" charset="0"/>
                <a:cs typeface="Arial" charset="0"/>
              </a:rPr>
              <a:t>5.-  Yo creo mis pensamientos.</a:t>
            </a:r>
          </a:p>
          <a:p>
            <a:pPr>
              <a:buFontTx/>
              <a:buNone/>
            </a:pPr>
            <a:r>
              <a:rPr lang="es-ES" sz="2400" b="1" dirty="0" smtClean="0">
                <a:latin typeface="Arial" charset="0"/>
                <a:cs typeface="Arial" charset="0"/>
              </a:rPr>
              <a:t>6.-  Amiga de mis emociones.</a:t>
            </a:r>
          </a:p>
          <a:p>
            <a:pPr>
              <a:buFontTx/>
              <a:buNone/>
            </a:pPr>
            <a:r>
              <a:rPr lang="es-ES" sz="2400" b="1" dirty="0" smtClean="0">
                <a:latin typeface="Arial" charset="0"/>
                <a:cs typeface="Arial" charset="0"/>
              </a:rPr>
              <a:t>7.-  Yo soy la servidora del Señor.</a:t>
            </a:r>
          </a:p>
          <a:p>
            <a:pPr>
              <a:buFontTx/>
              <a:buNone/>
            </a:pPr>
            <a:r>
              <a:rPr lang="es-ES" sz="2400" b="1" dirty="0" smtClean="0">
                <a:latin typeface="Arial" charset="0"/>
                <a:cs typeface="Arial" charset="0"/>
              </a:rPr>
              <a:t>8.-  Creencias que ayudan y creencias que limitan.</a:t>
            </a:r>
          </a:p>
          <a:p>
            <a:pPr>
              <a:buFontTx/>
              <a:buNone/>
            </a:pPr>
            <a:r>
              <a:rPr lang="es-ES" sz="2400" b="1" dirty="0" smtClean="0">
                <a:latin typeface="Arial" charset="0"/>
                <a:cs typeface="Arial" charset="0"/>
              </a:rPr>
              <a:t>9.-  El nutrimento emocional y la autoestima.</a:t>
            </a:r>
          </a:p>
          <a:p>
            <a:pPr>
              <a:buFontTx/>
              <a:buNone/>
            </a:pPr>
            <a:r>
              <a:rPr lang="es-ES" sz="2400" b="1" dirty="0" smtClean="0">
                <a:latin typeface="Arial" charset="0"/>
                <a:cs typeface="Arial" charset="0"/>
              </a:rPr>
              <a:t>10.- Bendita entre las mujeres.</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a:xfrm>
            <a:off x="1295400" y="642938"/>
            <a:ext cx="7772400" cy="3357562"/>
          </a:xfrm>
        </p:spPr>
        <p:txBody>
          <a:bodyPr/>
          <a:lstStyle/>
          <a:p>
            <a:r>
              <a:rPr lang="es-MX" sz="2400" b="1" dirty="0" smtClean="0">
                <a:solidFill>
                  <a:schemeClr val="tx1"/>
                </a:solidFill>
                <a:latin typeface="Arial" charset="0"/>
                <a:cs typeface="Arial" charset="0"/>
              </a:rPr>
              <a:t>11.- Ser responsable no víctima.</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12.- Sentirme acompañada y amada; una necesidad     </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       irrenunciable.</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13.- Muchas cosas te preocupan y una sola es la  </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       importante.</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14.- El sentido de mi vida.</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15.- Mujer: ¿Por qué lloras? ¿A quien buscas?</a:t>
            </a:r>
          </a:p>
        </p:txBody>
      </p:sp>
      <p:sp>
        <p:nvSpPr>
          <p:cNvPr id="31747" name="2 Marcador de contenido"/>
          <p:cNvSpPr>
            <a:spLocks noGrp="1"/>
          </p:cNvSpPr>
          <p:nvPr>
            <p:ph idx="1"/>
          </p:nvPr>
        </p:nvSpPr>
        <p:spPr>
          <a:xfrm>
            <a:off x="1285875" y="3571875"/>
            <a:ext cx="7858125" cy="2452688"/>
          </a:xfrm>
        </p:spPr>
        <p:txBody>
          <a:bodyPr/>
          <a:lstStyle/>
          <a:p>
            <a:pPr>
              <a:buFontTx/>
              <a:buNone/>
            </a:pPr>
            <a:r>
              <a:rPr lang="es-MX" sz="2400" b="1" dirty="0" smtClean="0">
                <a:latin typeface="Arial" charset="0"/>
                <a:cs typeface="Arial" charset="0"/>
              </a:rPr>
              <a:t>16.- ¿Qué pasó en la primera etapa?</a:t>
            </a:r>
          </a:p>
          <a:p>
            <a:pPr>
              <a:buFontTx/>
              <a:buNone/>
            </a:pPr>
            <a:r>
              <a:rPr lang="es-MX" sz="2400" b="1" dirty="0" smtClean="0">
                <a:latin typeface="Arial" charset="0"/>
                <a:cs typeface="Arial" charset="0"/>
              </a:rPr>
              <a:t>17.- Celebración del caminar.</a:t>
            </a:r>
          </a:p>
        </p:txBody>
      </p:sp>
      <p:pic>
        <p:nvPicPr>
          <p:cNvPr id="31748" name="Picture 4" descr="1511_mirada">
            <a:hlinkClick r:id="rId2"/>
          </p:cNvPr>
          <p:cNvPicPr>
            <a:picLocks noChangeAspect="1" noChangeArrowheads="1"/>
          </p:cNvPicPr>
          <p:nvPr/>
        </p:nvPicPr>
        <p:blipFill>
          <a:blip r:embed="rId3" cstate="print"/>
          <a:srcRect/>
          <a:stretch>
            <a:fillRect/>
          </a:stretch>
        </p:blipFill>
        <p:spPr bwMode="auto">
          <a:xfrm>
            <a:off x="3357563" y="4786313"/>
            <a:ext cx="2130425" cy="1419225"/>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a:xfrm>
            <a:off x="1371600" y="571500"/>
            <a:ext cx="7772400" cy="857250"/>
          </a:xfrm>
        </p:spPr>
        <p:txBody>
          <a:bodyPr/>
          <a:lstStyle/>
          <a:p>
            <a:r>
              <a:rPr lang="es-MX" b="1" dirty="0" smtClean="0">
                <a:latin typeface="Arial" charset="0"/>
                <a:cs typeface="Arial" charset="0"/>
              </a:rPr>
              <a:t/>
            </a:r>
            <a:br>
              <a:rPr lang="es-MX" b="1" dirty="0" smtClean="0">
                <a:latin typeface="Arial" charset="0"/>
                <a:cs typeface="Arial" charset="0"/>
              </a:rPr>
            </a:br>
            <a:r>
              <a:rPr lang="es-MX" b="1" dirty="0" smtClean="0">
                <a:latin typeface="Arial" charset="0"/>
                <a:cs typeface="Arial" charset="0"/>
              </a:rPr>
              <a:t>6.- TEMAS DEL BLOQUE II :</a:t>
            </a:r>
            <a:br>
              <a:rPr lang="es-MX" b="1" dirty="0" smtClean="0">
                <a:latin typeface="Arial" charset="0"/>
                <a:cs typeface="Arial" charset="0"/>
              </a:rPr>
            </a:br>
            <a:r>
              <a:rPr lang="es-ES" sz="2400" dirty="0" smtClean="0">
                <a:latin typeface="Arial" charset="0"/>
                <a:cs typeface="Arial" charset="0"/>
              </a:rPr>
              <a:t> </a:t>
            </a:r>
            <a:r>
              <a:rPr lang="es-MX" dirty="0" smtClean="0"/>
              <a:t/>
            </a:r>
            <a:br>
              <a:rPr lang="es-MX" dirty="0" smtClean="0"/>
            </a:br>
            <a:endParaRPr lang="es-MX" dirty="0" smtClean="0"/>
          </a:p>
        </p:txBody>
      </p:sp>
      <p:sp>
        <p:nvSpPr>
          <p:cNvPr id="32771" name="2 Marcador de contenido"/>
          <p:cNvSpPr>
            <a:spLocks noGrp="1"/>
          </p:cNvSpPr>
          <p:nvPr>
            <p:ph idx="1"/>
          </p:nvPr>
        </p:nvSpPr>
        <p:spPr>
          <a:xfrm>
            <a:off x="1295400" y="1357313"/>
            <a:ext cx="7772400" cy="4738687"/>
          </a:xfrm>
        </p:spPr>
        <p:txBody>
          <a:bodyPr/>
          <a:lstStyle/>
          <a:p>
            <a:pPr>
              <a:buFontTx/>
              <a:buNone/>
            </a:pPr>
            <a:r>
              <a:rPr lang="es-MX" sz="2400" b="1" dirty="0" smtClean="0">
                <a:latin typeface="Arial" charset="0"/>
                <a:cs typeface="Arial" charset="0"/>
              </a:rPr>
              <a:t>18.- Maternidad responsable: Mi manera de educar    </a:t>
            </a:r>
          </a:p>
          <a:p>
            <a:pPr>
              <a:buFontTx/>
              <a:buNone/>
            </a:pPr>
            <a:r>
              <a:rPr lang="es-MX" sz="2400" b="1" dirty="0" smtClean="0">
                <a:latin typeface="Arial" charset="0"/>
                <a:cs typeface="Arial" charset="0"/>
              </a:rPr>
              <a:t>       ó frutos que estoy produciendo.</a:t>
            </a:r>
          </a:p>
          <a:p>
            <a:pPr>
              <a:buFontTx/>
              <a:buNone/>
            </a:pPr>
            <a:r>
              <a:rPr lang="es-MX" sz="2400" b="1" dirty="0" smtClean="0">
                <a:latin typeface="Arial" charset="0"/>
                <a:cs typeface="Arial" charset="0"/>
              </a:rPr>
              <a:t>19.- Otras maneras de satisfacer las necesidades   </a:t>
            </a:r>
          </a:p>
          <a:p>
            <a:pPr>
              <a:buFontTx/>
              <a:buNone/>
            </a:pPr>
            <a:r>
              <a:rPr lang="es-MX" sz="2400" b="1" dirty="0" smtClean="0">
                <a:latin typeface="Arial" charset="0"/>
                <a:cs typeface="Arial" charset="0"/>
              </a:rPr>
              <a:t>        vitales de mis hijos.</a:t>
            </a:r>
          </a:p>
          <a:p>
            <a:pPr>
              <a:buFontTx/>
              <a:buNone/>
            </a:pPr>
            <a:r>
              <a:rPr lang="es-MX" sz="2400" b="1" dirty="0" smtClean="0">
                <a:latin typeface="Arial" charset="0"/>
                <a:cs typeface="Arial" charset="0"/>
              </a:rPr>
              <a:t>20.- Mujer ¡Que grande es tu fe! Que se cumpla tu   </a:t>
            </a:r>
          </a:p>
          <a:p>
            <a:pPr>
              <a:buFontTx/>
              <a:buNone/>
            </a:pPr>
            <a:r>
              <a:rPr lang="es-MX" sz="2400" b="1" dirty="0" smtClean="0">
                <a:latin typeface="Arial" charset="0"/>
                <a:cs typeface="Arial" charset="0"/>
              </a:rPr>
              <a:t>       deseo.</a:t>
            </a:r>
          </a:p>
          <a:p>
            <a:pPr>
              <a:buFontTx/>
              <a:buNone/>
            </a:pPr>
            <a:r>
              <a:rPr lang="es-MX" sz="2400" b="1" dirty="0" smtClean="0">
                <a:latin typeface="Arial" charset="0"/>
                <a:cs typeface="Arial" charset="0"/>
              </a:rPr>
              <a:t>21.- Una herencia perdurable.</a:t>
            </a:r>
          </a:p>
          <a:p>
            <a:pPr>
              <a:buFontTx/>
              <a:buNone/>
            </a:pPr>
            <a:r>
              <a:rPr lang="es-MX" sz="2400" b="1" dirty="0" smtClean="0">
                <a:latin typeface="Arial" charset="0"/>
                <a:cs typeface="Arial" charset="0"/>
              </a:rPr>
              <a:t>22.- Comunicación, un camino al encuentro.</a:t>
            </a:r>
          </a:p>
          <a:p>
            <a:pPr>
              <a:buFontTx/>
              <a:buNone/>
            </a:pPr>
            <a:r>
              <a:rPr lang="es-MX" sz="2400" b="1" dirty="0" smtClean="0">
                <a:latin typeface="Arial" charset="0"/>
                <a:cs typeface="Arial" charset="0"/>
              </a:rPr>
              <a:t>23.- Tu fe te ha salvado.  Vete en paz.</a:t>
            </a:r>
          </a:p>
          <a:p>
            <a:pPr>
              <a:buFontTx/>
              <a:buNone/>
            </a:pPr>
            <a:r>
              <a:rPr lang="es-MX" sz="2400" b="1" dirty="0" smtClean="0">
                <a:latin typeface="Arial" charset="0"/>
                <a:cs typeface="Arial" charset="0"/>
              </a:rPr>
              <a:t>24.- Más sobre comunicación.</a:t>
            </a:r>
          </a:p>
          <a:p>
            <a:pPr>
              <a:buFontTx/>
              <a:buNone/>
            </a:pPr>
            <a:r>
              <a:rPr lang="es-MX" sz="2400" b="1" dirty="0" smtClean="0">
                <a:latin typeface="Arial" charset="0"/>
                <a:cs typeface="Arial" charset="0"/>
              </a:rPr>
              <a:t>25.- Para educar responsablemente: amor y límites.</a:t>
            </a:r>
          </a:p>
          <a:p>
            <a:pPr>
              <a:buFontTx/>
              <a:buNone/>
            </a:pPr>
            <a:r>
              <a:rPr lang="es-MX" sz="2400" b="1" dirty="0" smtClean="0">
                <a:latin typeface="Arial" charset="0"/>
                <a:cs typeface="Arial" charset="0"/>
              </a:rPr>
              <a:t> </a:t>
            </a:r>
          </a:p>
          <a:p>
            <a:pPr>
              <a:buFontTx/>
              <a:buNone/>
            </a:pPr>
            <a:endParaRPr lang="es-MX" sz="2400" b="1" dirty="0" smtClean="0">
              <a:latin typeface="Arial" charset="0"/>
              <a:cs typeface="Arial"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p:txBody>
          <a:bodyPr/>
          <a:lstStyle/>
          <a:p>
            <a:r>
              <a:rPr lang="es-MX" sz="2400" b="1" dirty="0" smtClean="0">
                <a:solidFill>
                  <a:schemeClr val="tx1"/>
                </a:solidFill>
                <a:latin typeface="Arial" charset="0"/>
                <a:cs typeface="Arial" charset="0"/>
              </a:rPr>
              <a:t>26.- No teman, vayan a anunciarlo a mis hermanos.</a:t>
            </a:r>
            <a:br>
              <a:rPr lang="es-MX" sz="2400" b="1" dirty="0" smtClean="0">
                <a:solidFill>
                  <a:schemeClr val="tx1"/>
                </a:solidFill>
                <a:latin typeface="Arial" charset="0"/>
                <a:cs typeface="Arial" charset="0"/>
              </a:rPr>
            </a:br>
            <a:r>
              <a:rPr lang="es-MX" sz="2400" b="1" dirty="0" smtClean="0">
                <a:solidFill>
                  <a:schemeClr val="tx1"/>
                </a:solidFill>
                <a:latin typeface="Arial" charset="0"/>
                <a:cs typeface="Arial" charset="0"/>
              </a:rPr>
              <a:t>27.- Adolescencia, un caso aparte.</a:t>
            </a:r>
          </a:p>
        </p:txBody>
      </p:sp>
      <p:sp>
        <p:nvSpPr>
          <p:cNvPr id="33795" name="2 Marcador de contenido"/>
          <p:cNvSpPr>
            <a:spLocks noGrp="1"/>
          </p:cNvSpPr>
          <p:nvPr>
            <p:ph idx="1"/>
          </p:nvPr>
        </p:nvSpPr>
        <p:spPr>
          <a:xfrm>
            <a:off x="1295400" y="1571625"/>
            <a:ext cx="7772400" cy="4524375"/>
          </a:xfrm>
        </p:spPr>
        <p:txBody>
          <a:bodyPr/>
          <a:lstStyle/>
          <a:p>
            <a:pPr>
              <a:buFontTx/>
              <a:buNone/>
            </a:pPr>
            <a:r>
              <a:rPr lang="es-MX" sz="2400" b="1" dirty="0" smtClean="0">
                <a:latin typeface="Arial" charset="0"/>
                <a:cs typeface="Arial" charset="0"/>
              </a:rPr>
              <a:t>28.- Violencia y adicciones, males terribles pero    </a:t>
            </a:r>
          </a:p>
          <a:p>
            <a:pPr>
              <a:buFontTx/>
              <a:buNone/>
            </a:pPr>
            <a:r>
              <a:rPr lang="es-MX" sz="2400" b="1" dirty="0" smtClean="0">
                <a:latin typeface="Arial" charset="0"/>
                <a:cs typeface="Arial" charset="0"/>
              </a:rPr>
              <a:t>        previsibles.</a:t>
            </a:r>
          </a:p>
          <a:p>
            <a:pPr>
              <a:buFontTx/>
              <a:buNone/>
            </a:pPr>
            <a:r>
              <a:rPr lang="es-MX" sz="2400" b="1" dirty="0" smtClean="0">
                <a:latin typeface="Arial" charset="0"/>
                <a:cs typeface="Arial" charset="0"/>
              </a:rPr>
              <a:t>29.- Mi espíritu se alegra en Dios que me salva.</a:t>
            </a:r>
          </a:p>
          <a:p>
            <a:pPr>
              <a:buFontTx/>
              <a:buNone/>
            </a:pPr>
            <a:r>
              <a:rPr lang="es-MX" sz="2400" b="1" dirty="0" smtClean="0">
                <a:latin typeface="Arial" charset="0"/>
                <a:cs typeface="Arial" charset="0"/>
              </a:rPr>
              <a:t>30.- Reforzando la ética desde pequeños.</a:t>
            </a:r>
          </a:p>
          <a:p>
            <a:pPr>
              <a:buFontTx/>
              <a:buNone/>
            </a:pPr>
            <a:r>
              <a:rPr lang="es-MX" sz="2400" b="1" dirty="0" smtClean="0">
                <a:latin typeface="Arial" charset="0"/>
                <a:cs typeface="Arial" charset="0"/>
              </a:rPr>
              <a:t>31.- Al rescate de todo lo que tenemos.</a:t>
            </a:r>
          </a:p>
          <a:p>
            <a:pPr>
              <a:buFontTx/>
              <a:buNone/>
            </a:pPr>
            <a:r>
              <a:rPr lang="es-MX" sz="2400" b="1" dirty="0" smtClean="0">
                <a:latin typeface="Arial" charset="0"/>
                <a:cs typeface="Arial" charset="0"/>
              </a:rPr>
              <a:t>32.- Evaluación final del proceso.</a:t>
            </a:r>
          </a:p>
        </p:txBody>
      </p:sp>
      <p:pic>
        <p:nvPicPr>
          <p:cNvPr id="33796" name="Picture 4" descr="1604_mom8"/>
          <p:cNvPicPr>
            <a:picLocks noChangeAspect="1" noChangeArrowheads="1"/>
          </p:cNvPicPr>
          <p:nvPr/>
        </p:nvPicPr>
        <p:blipFill>
          <a:blip r:embed="rId2" cstate="print"/>
          <a:srcRect/>
          <a:stretch>
            <a:fillRect/>
          </a:stretch>
        </p:blipFill>
        <p:spPr bwMode="auto">
          <a:xfrm>
            <a:off x="3779912" y="4437112"/>
            <a:ext cx="1571625" cy="2058988"/>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1295400" y="0"/>
            <a:ext cx="7772400" cy="1214438"/>
          </a:xfrm>
        </p:spPr>
        <p:txBody>
          <a:bodyPr/>
          <a:lstStyle/>
          <a:p>
            <a:r>
              <a:rPr lang="es-MX" sz="3500" b="1" dirty="0" smtClean="0">
                <a:latin typeface="Arial" charset="0"/>
                <a:cs typeface="Arial" charset="0"/>
              </a:rPr>
              <a:t>7.- BENEFICIOS QUE SE LOGRAN :</a:t>
            </a:r>
          </a:p>
        </p:txBody>
      </p:sp>
      <p:sp>
        <p:nvSpPr>
          <p:cNvPr id="34819" name="2 Marcador de contenido"/>
          <p:cNvSpPr>
            <a:spLocks noGrp="1"/>
          </p:cNvSpPr>
          <p:nvPr>
            <p:ph idx="1"/>
          </p:nvPr>
        </p:nvSpPr>
        <p:spPr>
          <a:xfrm>
            <a:off x="1295400" y="1000125"/>
            <a:ext cx="7772400" cy="5095875"/>
          </a:xfrm>
        </p:spPr>
        <p:txBody>
          <a:bodyPr/>
          <a:lstStyle/>
          <a:p>
            <a:pPr marL="609600" indent="-609600">
              <a:buFont typeface="Wingdings" pitchFamily="2" charset="2"/>
              <a:buAutoNum type="arabicPeriod"/>
            </a:pPr>
            <a:r>
              <a:rPr lang="es-ES" sz="2000" b="1" dirty="0" smtClean="0">
                <a:latin typeface="Arial" charset="0"/>
                <a:cs typeface="Arial" charset="0"/>
              </a:rPr>
              <a:t>Mujeres con una mayor conciencia sobre si mismas y sus potencialidades humanas y evangelizadoras.</a:t>
            </a:r>
          </a:p>
          <a:p>
            <a:pPr marL="609600" indent="-609600">
              <a:buFont typeface="Wingdings" pitchFamily="2" charset="2"/>
              <a:buAutoNum type="arabicPeriod"/>
            </a:pPr>
            <a:r>
              <a:rPr lang="es-ES" sz="2000" b="1" dirty="0" smtClean="0">
                <a:latin typeface="Arial" charset="0"/>
                <a:cs typeface="Arial" charset="0"/>
              </a:rPr>
              <a:t>Madres que cuentan con mayores herramientas para acompañar y formar a sus hijos en su proceso humano   y de fe.</a:t>
            </a:r>
          </a:p>
          <a:p>
            <a:pPr marL="609600" indent="-609600">
              <a:buFont typeface="Wingdings" pitchFamily="2" charset="2"/>
              <a:buAutoNum type="arabicPeriod"/>
            </a:pPr>
            <a:r>
              <a:rPr lang="es-ES" sz="2000" b="1" dirty="0" smtClean="0">
                <a:latin typeface="Arial" charset="0"/>
                <a:cs typeface="Arial" charset="0"/>
              </a:rPr>
              <a:t>Mujeres con mayor autoestima que facilitan un ambiente de apoyo emocional para si mismas y para sus hijos.</a:t>
            </a:r>
          </a:p>
          <a:p>
            <a:pPr marL="609600" indent="-609600">
              <a:buFont typeface="Wingdings" pitchFamily="2" charset="2"/>
              <a:buAutoNum type="arabicPeriod"/>
            </a:pPr>
            <a:r>
              <a:rPr lang="es-ES" sz="2000" b="1" dirty="0" smtClean="0">
                <a:latin typeface="Arial" charset="0"/>
                <a:cs typeface="Arial" charset="0"/>
              </a:rPr>
              <a:t>Mujeres que eligen de manera mas consciente.</a:t>
            </a:r>
          </a:p>
          <a:p>
            <a:pPr marL="609600" indent="-609600">
              <a:buFont typeface="Wingdings" pitchFamily="2" charset="2"/>
              <a:buAutoNum type="arabicPeriod"/>
            </a:pPr>
            <a:r>
              <a:rPr lang="es-ES" sz="2000" b="1" dirty="0" smtClean="0">
                <a:latin typeface="Arial" charset="0"/>
                <a:cs typeface="Arial" charset="0"/>
              </a:rPr>
              <a:t>Madres que alimentan una experiencia de Dios, que enriquece e ilumina su proyecto de vida.</a:t>
            </a:r>
          </a:p>
          <a:p>
            <a:pPr marL="609600" indent="-609600">
              <a:buFont typeface="Wingdings" pitchFamily="2" charset="2"/>
              <a:buAutoNum type="arabicPeriod"/>
            </a:pPr>
            <a:r>
              <a:rPr lang="es-ES" sz="2000" b="1" dirty="0" smtClean="0">
                <a:latin typeface="Arial" charset="0"/>
                <a:cs typeface="Arial" charset="0"/>
              </a:rPr>
              <a:t>Las mamás participan con otras mujeres y se apoyan en ellas para vivir una vocación con una dimensión comunitaria de manera solidaria (formación de pequeñas comunidades de ayuda mutua).</a:t>
            </a:r>
          </a:p>
          <a:p>
            <a:pPr marL="609600" indent="-609600">
              <a:buFont typeface="Wingdings" pitchFamily="2" charset="2"/>
              <a:buAutoNum type="arabicPeriod"/>
            </a:pPr>
            <a:r>
              <a:rPr lang="es-ES" sz="2000" b="1" dirty="0" smtClean="0">
                <a:latin typeface="Arial" charset="0"/>
                <a:cs typeface="Arial" charset="0"/>
              </a:rPr>
              <a:t>Mujeres dispuestas a vivir una experiencia de encuentro y aprendizaje con otras madres (aprender de las experiencias de las demás).</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4" name="Rectangle 12"/>
          <p:cNvSpPr>
            <a:spLocks noGrp="1" noChangeArrowheads="1"/>
          </p:cNvSpPr>
          <p:nvPr>
            <p:ph type="title"/>
          </p:nvPr>
        </p:nvSpPr>
        <p:spPr>
          <a:xfrm>
            <a:off x="1905000" y="228600"/>
            <a:ext cx="7772400" cy="1143000"/>
          </a:xfrm>
          <a:noFill/>
        </p:spPr>
        <p:txBody>
          <a:bodyPr/>
          <a:lstStyle/>
          <a:p>
            <a:r>
              <a:rPr lang="es-ES" sz="3200" dirty="0" smtClean="0">
                <a:latin typeface="Century Gothic" pitchFamily="34" charset="0"/>
              </a:rPr>
              <a:t>     </a:t>
            </a:r>
            <a:r>
              <a:rPr lang="es-ES" b="1" dirty="0" smtClean="0">
                <a:latin typeface="Arial" charset="0"/>
                <a:cs typeface="Arial" charset="0"/>
              </a:rPr>
              <a:t>INTRODUCCIÓN:</a:t>
            </a:r>
          </a:p>
        </p:txBody>
      </p:sp>
      <p:sp>
        <p:nvSpPr>
          <p:cNvPr id="3085" name="Rectangle 13"/>
          <p:cNvSpPr>
            <a:spLocks noChangeArrowheads="1"/>
          </p:cNvSpPr>
          <p:nvPr/>
        </p:nvSpPr>
        <p:spPr bwMode="auto">
          <a:xfrm>
            <a:off x="1066800" y="908720"/>
            <a:ext cx="7772400" cy="5181600"/>
          </a:xfrm>
          <a:prstGeom prst="rect">
            <a:avLst/>
          </a:prstGeom>
          <a:noFill/>
          <a:ln w="9525">
            <a:noFill/>
            <a:miter lim="800000"/>
            <a:headEnd/>
            <a:tailEnd/>
          </a:ln>
        </p:spPr>
        <p:txBody>
          <a:bodyPr/>
          <a:lstStyle/>
          <a:p>
            <a:pPr marL="342900" indent="-342900" algn="just"/>
            <a:endParaRPr kumimoji="1" lang="es-ES" sz="2000" b="1" dirty="0">
              <a:solidFill>
                <a:srgbClr val="008000"/>
              </a:solidFill>
              <a:latin typeface="Tahoma" pitchFamily="34" charset="0"/>
            </a:endParaRPr>
          </a:p>
          <a:p>
            <a:pPr marL="342900" indent="-342900" algn="just"/>
            <a:r>
              <a:rPr kumimoji="1" lang="es-ES" sz="2000" b="1" dirty="0">
                <a:solidFill>
                  <a:srgbClr val="008000"/>
                </a:solidFill>
                <a:latin typeface="Tahoma" pitchFamily="34" charset="0"/>
              </a:rPr>
              <a:t>     </a:t>
            </a:r>
            <a:r>
              <a:rPr kumimoji="1" lang="es-ES" sz="2000" b="1" dirty="0">
                <a:latin typeface="Tahoma" pitchFamily="34" charset="0"/>
              </a:rPr>
              <a:t>Este </a:t>
            </a:r>
            <a:r>
              <a:rPr kumimoji="1" lang="es-ES" sz="2000" b="1" dirty="0" smtClean="0">
                <a:latin typeface="Tahoma" pitchFamily="34" charset="0"/>
              </a:rPr>
              <a:t>Servicio </a:t>
            </a:r>
            <a:r>
              <a:rPr kumimoji="1" lang="es-ES" sz="2000" b="1" dirty="0">
                <a:latin typeface="Tahoma" pitchFamily="34" charset="0"/>
              </a:rPr>
              <a:t>consiste en crear </a:t>
            </a:r>
            <a:r>
              <a:rPr kumimoji="1" lang="es-ES" sz="2000" b="1" dirty="0" smtClean="0">
                <a:latin typeface="Tahoma" pitchFamily="34" charset="0"/>
              </a:rPr>
              <a:t>grupos de mamás </a:t>
            </a:r>
            <a:r>
              <a:rPr kumimoji="1" lang="es-ES" sz="2000" b="1" dirty="0">
                <a:latin typeface="Tahoma" pitchFamily="34" charset="0"/>
              </a:rPr>
              <a:t>que funcionen como pequeñas comunidades de Madres Responsables de Familia para ser acompañadas en su importante tarea de crecer como seres humanos, como madres y como mujeres comprometidas con la </a:t>
            </a:r>
            <a:r>
              <a:rPr kumimoji="1" lang="es-ES" sz="2000" b="1" dirty="0" smtClean="0">
                <a:latin typeface="Tahoma" pitchFamily="34" charset="0"/>
              </a:rPr>
              <a:t>formación y evangelización de sus hijos.</a:t>
            </a:r>
            <a:endParaRPr kumimoji="1" lang="es-ES" sz="2000" b="1" dirty="0">
              <a:latin typeface="Tahoma" pitchFamily="34" charset="0"/>
            </a:endParaRPr>
          </a:p>
          <a:p>
            <a:pPr marL="342900" indent="-342900" algn="just"/>
            <a:endParaRPr kumimoji="1" lang="es-ES" sz="2000" b="1" dirty="0">
              <a:latin typeface="Tahoma" pitchFamily="34" charset="0"/>
            </a:endParaRPr>
          </a:p>
          <a:p>
            <a:pPr marL="342900" indent="-342900" algn="just"/>
            <a:endParaRPr kumimoji="1" lang="es-ES" sz="2000" b="1" dirty="0">
              <a:latin typeface="Tahoma" pitchFamily="34" charset="0"/>
            </a:endParaRPr>
          </a:p>
          <a:p>
            <a:pPr marL="342900" indent="-342900" algn="just"/>
            <a:r>
              <a:rPr kumimoji="1" lang="es-ES" sz="2000" b="1" dirty="0">
                <a:latin typeface="Tahoma" pitchFamily="34" charset="0"/>
              </a:rPr>
              <a:t>    Para lograr lo anterior se han diseñado materiales como:</a:t>
            </a:r>
          </a:p>
          <a:p>
            <a:pPr marL="342900" indent="-342900" algn="just"/>
            <a:r>
              <a:rPr kumimoji="1" lang="es-ES" sz="2000" b="1" dirty="0">
                <a:latin typeface="Tahoma" pitchFamily="34" charset="0"/>
              </a:rPr>
              <a:t>	- Libros de </a:t>
            </a:r>
            <a:r>
              <a:rPr kumimoji="1" lang="es-ES" sz="2000" b="1" dirty="0" smtClean="0">
                <a:latin typeface="Tahoma" pitchFamily="34" charset="0"/>
              </a:rPr>
              <a:t>texto para las mamás participantes.</a:t>
            </a:r>
            <a:endParaRPr kumimoji="1" lang="es-ES" sz="2000" b="1" dirty="0">
              <a:latin typeface="Tahoma" pitchFamily="34" charset="0"/>
            </a:endParaRPr>
          </a:p>
          <a:p>
            <a:pPr marL="342900" indent="-342900" algn="just"/>
            <a:r>
              <a:rPr kumimoji="1" lang="es-ES" sz="2000" b="1" dirty="0">
                <a:latin typeface="Tahoma" pitchFamily="34" charset="0"/>
              </a:rPr>
              <a:t> 	- Presentaciones en </a:t>
            </a:r>
            <a:r>
              <a:rPr kumimoji="1" lang="es-ES" sz="2000" b="1" dirty="0" err="1">
                <a:latin typeface="Tahoma" pitchFamily="34" charset="0"/>
              </a:rPr>
              <a:t>power</a:t>
            </a:r>
            <a:r>
              <a:rPr kumimoji="1" lang="es-ES" sz="2000" b="1" dirty="0">
                <a:latin typeface="Tahoma" pitchFamily="34" charset="0"/>
              </a:rPr>
              <a:t> </a:t>
            </a:r>
            <a:r>
              <a:rPr kumimoji="1" lang="es-ES" sz="2000" b="1" dirty="0" err="1" smtClean="0">
                <a:latin typeface="Tahoma" pitchFamily="34" charset="0"/>
              </a:rPr>
              <a:t>point</a:t>
            </a:r>
            <a:r>
              <a:rPr kumimoji="1" lang="es-ES" sz="2000" b="1" dirty="0" smtClean="0">
                <a:latin typeface="Tahoma" pitchFamily="34" charset="0"/>
              </a:rPr>
              <a:t> para la capacitación de las promotoras o dirigentes de los grupos.</a:t>
            </a:r>
            <a:endParaRPr kumimoji="1" lang="es-ES" sz="2000" b="1" dirty="0">
              <a:latin typeface="Tahoma" pitchFamily="34" charset="0"/>
            </a:endParaRPr>
          </a:p>
          <a:p>
            <a:pPr marL="342900" indent="-342900" algn="just"/>
            <a:r>
              <a:rPr kumimoji="1" lang="es-ES" sz="2000" b="1" dirty="0">
                <a:latin typeface="Tahoma" pitchFamily="34" charset="0"/>
              </a:rPr>
              <a:t>	- Guía del </a:t>
            </a:r>
            <a:r>
              <a:rPr kumimoji="1" lang="es-ES" sz="2000" b="1" dirty="0" smtClean="0">
                <a:latin typeface="Tahoma" pitchFamily="34" charset="0"/>
              </a:rPr>
              <a:t>capacitador: libros para las promotoras que les dice como impartir las sesiones.</a:t>
            </a:r>
            <a:endParaRPr kumimoji="1" lang="es-ES" sz="2000" b="1" dirty="0">
              <a:latin typeface="Tahoma" pitchFamily="34" charset="0"/>
            </a:endParaRPr>
          </a:p>
          <a:p>
            <a:pPr marL="342900" indent="-342900" algn="just"/>
            <a:r>
              <a:rPr kumimoji="1" lang="es-ES" sz="2000" b="1" dirty="0">
                <a:latin typeface="Tahoma" pitchFamily="34" charset="0"/>
              </a:rPr>
              <a:t>	- </a:t>
            </a:r>
            <a:r>
              <a:rPr kumimoji="1" lang="es-ES" sz="2000" b="1" dirty="0" smtClean="0">
                <a:latin typeface="Tahoma" pitchFamily="34" charset="0"/>
              </a:rPr>
              <a:t>Y </a:t>
            </a:r>
            <a:r>
              <a:rPr kumimoji="1" lang="es-ES" sz="2000" b="1" dirty="0">
                <a:latin typeface="Tahoma" pitchFamily="34" charset="0"/>
              </a:rPr>
              <a:t>ejercicios que son los que se deberán utilizar para la </a:t>
            </a:r>
            <a:r>
              <a:rPr kumimoji="1" lang="es-ES" sz="2000" b="1" dirty="0" smtClean="0">
                <a:latin typeface="Tahoma" pitchFamily="34" charset="0"/>
              </a:rPr>
              <a:t>  </a:t>
            </a:r>
          </a:p>
          <a:p>
            <a:pPr marL="342900" indent="-342900" algn="just"/>
            <a:r>
              <a:rPr kumimoji="1" lang="es-ES" sz="2000" b="1" dirty="0" smtClean="0">
                <a:latin typeface="Tahoma" pitchFamily="34" charset="0"/>
              </a:rPr>
              <a:t>       capacitación </a:t>
            </a:r>
            <a:r>
              <a:rPr kumimoji="1" lang="es-ES" sz="2000" b="1" dirty="0">
                <a:latin typeface="Tahoma" pitchFamily="34" charset="0"/>
              </a:rPr>
              <a:t>y operación de este servicio y </a:t>
            </a:r>
            <a:r>
              <a:rPr kumimoji="1" lang="es-ES" sz="2000" b="1" dirty="0" smtClean="0">
                <a:latin typeface="Tahoma" pitchFamily="34" charset="0"/>
              </a:rPr>
              <a:t>que a  </a:t>
            </a:r>
          </a:p>
          <a:p>
            <a:pPr marL="342900" indent="-342900" algn="just"/>
            <a:r>
              <a:rPr kumimoji="1" lang="es-ES" sz="2000" b="1" dirty="0" smtClean="0">
                <a:latin typeface="Tahoma" pitchFamily="34" charset="0"/>
              </a:rPr>
              <a:t>       continuación </a:t>
            </a:r>
            <a:r>
              <a:rPr kumimoji="1" lang="es-ES" sz="2000" b="1" dirty="0">
                <a:latin typeface="Tahoma" pitchFamily="34" charset="0"/>
              </a:rPr>
              <a:t>explicaremos. </a:t>
            </a:r>
          </a:p>
          <a:p>
            <a:pPr marL="342900" indent="-342900"/>
            <a:endParaRPr kumimoji="1" lang="es-ES" sz="2000" b="1" dirty="0">
              <a:latin typeface="Tahoma" pitchFamily="34" charset="0"/>
            </a:endParaRPr>
          </a:p>
          <a:p>
            <a:pPr marL="342900" indent="-342900"/>
            <a:r>
              <a:rPr kumimoji="1" lang="es-ES" sz="2000" b="1" dirty="0">
                <a:latin typeface="Tahoma" pitchFamily="34" charset="0"/>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checkerboard(across)">
                                      <p:cBhvr>
                                        <p:cTn id="7" dur="500"/>
                                        <p:tgtEl>
                                          <p:spTgt spid="3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85"/>
                                        </p:tgtEl>
                                        <p:attrNameLst>
                                          <p:attrName>style.visibility</p:attrName>
                                        </p:attrNameLst>
                                      </p:cBhvr>
                                      <p:to>
                                        <p:strVal val="visible"/>
                                      </p:to>
                                    </p:set>
                                    <p:animEffect transition="in" filter="randombar(horizontal)">
                                      <p:cBhvr>
                                        <p:cTn id="12" dur="500"/>
                                        <p:tgtEl>
                                          <p:spTgt spid="3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autoUpdateAnimBg="0"/>
      <p:bldP spid="308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1295400" y="357188"/>
            <a:ext cx="7772400" cy="642937"/>
          </a:xfrm>
        </p:spPr>
        <p:txBody>
          <a:bodyPr/>
          <a:lstStyle/>
          <a:p>
            <a:r>
              <a:rPr lang="es-MX" sz="3100" b="1" dirty="0" smtClean="0">
                <a:latin typeface="Arial" charset="0"/>
                <a:cs typeface="Arial" charset="0"/>
              </a:rPr>
              <a:t>8.- ¿COMO SE VIVE ESTE PROCESO? :</a:t>
            </a:r>
          </a:p>
        </p:txBody>
      </p:sp>
      <p:sp>
        <p:nvSpPr>
          <p:cNvPr id="35843" name="2 Marcador de contenido"/>
          <p:cNvSpPr>
            <a:spLocks noGrp="1"/>
          </p:cNvSpPr>
          <p:nvPr>
            <p:ph idx="1"/>
          </p:nvPr>
        </p:nvSpPr>
        <p:spPr>
          <a:xfrm>
            <a:off x="1371600" y="1000125"/>
            <a:ext cx="7772400" cy="5095875"/>
          </a:xfrm>
        </p:spPr>
        <p:txBody>
          <a:bodyPr/>
          <a:lstStyle/>
          <a:p>
            <a:r>
              <a:rPr lang="es-ES_tradnl" sz="2400" dirty="0" smtClean="0">
                <a:latin typeface="Arial" charset="0"/>
                <a:cs typeface="Arial" charset="0"/>
              </a:rPr>
              <a:t>Las madres se integraran en equipos de 6 a 8 miembros.</a:t>
            </a:r>
            <a:endParaRPr lang="es-MX" sz="2400" dirty="0" smtClean="0">
              <a:latin typeface="Arial" charset="0"/>
              <a:cs typeface="Arial" charset="0"/>
            </a:endParaRPr>
          </a:p>
          <a:p>
            <a:r>
              <a:rPr lang="es-ES_tradnl" sz="2400" dirty="0" smtClean="0">
                <a:latin typeface="Arial" charset="0"/>
                <a:cs typeface="Arial" charset="0"/>
              </a:rPr>
              <a:t>Los equipos serán coordinados por una Promotora o coordinadora, que también puede ser una de las madres del equipo que presente disposición  al servicio. </a:t>
            </a:r>
            <a:endParaRPr lang="es-MX" sz="2400" dirty="0" smtClean="0">
              <a:latin typeface="Arial" charset="0"/>
              <a:cs typeface="Arial" charset="0"/>
            </a:endParaRPr>
          </a:p>
          <a:p>
            <a:r>
              <a:rPr lang="es-ES_tradnl" sz="2400" dirty="0" smtClean="0">
                <a:latin typeface="Arial" charset="0"/>
                <a:cs typeface="Arial" charset="0"/>
              </a:rPr>
              <a:t>Las madres coordinadoras de equipo se capacitarán previamente para  poder conducir las sesiones de formación.</a:t>
            </a:r>
            <a:endParaRPr lang="es-MX" sz="2400" dirty="0" smtClean="0">
              <a:latin typeface="Arial" charset="0"/>
              <a:cs typeface="Arial" charset="0"/>
            </a:endParaRPr>
          </a:p>
          <a:p>
            <a:r>
              <a:rPr lang="es-ES_tradnl" sz="2400" dirty="0" smtClean="0">
                <a:latin typeface="Arial" charset="0"/>
                <a:cs typeface="Arial" charset="0"/>
              </a:rPr>
              <a:t>La estructura de este servicio será similar a la de las zonas  del CBF para matrimonios y jóvenes, con el objeto de que se de seguimiento a la vivencia  de la formación de las madres responsables.</a:t>
            </a:r>
          </a:p>
          <a:p>
            <a:r>
              <a:rPr lang="es-ES_tradnl" sz="2400" dirty="0" smtClean="0">
                <a:latin typeface="Arial" charset="0"/>
                <a:cs typeface="Arial" charset="0"/>
              </a:rPr>
              <a:t>Se pueden reunir en la Parroquia ó en las casas de las mamás.</a:t>
            </a:r>
            <a:endParaRPr lang="es-MX" sz="2400" dirty="0" smtClean="0">
              <a:latin typeface="Arial" charset="0"/>
              <a:cs typeface="Arial" charset="0"/>
            </a:endParaRPr>
          </a:p>
          <a:p>
            <a:pPr>
              <a:buFontTx/>
              <a:buNone/>
            </a:pPr>
            <a:r>
              <a:rPr lang="es-ES" sz="2400" b="1" dirty="0" smtClean="0">
                <a:latin typeface="Arial" charset="0"/>
                <a:cs typeface="Arial" charset="0"/>
              </a:rPr>
              <a:t> </a:t>
            </a:r>
            <a:endParaRPr lang="es-MX" sz="2400" dirty="0" smtClean="0">
              <a:latin typeface="Arial" charset="0"/>
              <a:cs typeface="Arial" charset="0"/>
            </a:endParaRPr>
          </a:p>
          <a:p>
            <a:endParaRPr lang="es-MX" sz="2400" dirty="0" smtClean="0">
              <a:latin typeface="Arial" charset="0"/>
              <a:cs typeface="Arial"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79512" y="5157192"/>
            <a:ext cx="8715375" cy="400110"/>
          </a:xfrm>
          <a:prstGeom prst="rect">
            <a:avLst/>
          </a:prstGeom>
          <a:noFill/>
          <a:ln w="9525">
            <a:noFill/>
            <a:miter lim="800000"/>
            <a:headEnd/>
            <a:tailEnd/>
          </a:ln>
        </p:spPr>
        <p:txBody>
          <a:bodyPr>
            <a:spAutoFit/>
          </a:bodyPr>
          <a:lstStyle/>
          <a:p>
            <a:pPr>
              <a:spcBef>
                <a:spcPct val="50000"/>
              </a:spcBef>
            </a:pPr>
            <a:r>
              <a:rPr lang="es-ES" sz="2000" dirty="0"/>
              <a:t>           </a:t>
            </a:r>
            <a:r>
              <a:rPr lang="es-ES" sz="2000" b="1" dirty="0"/>
              <a:t>“LA FAMILIA, COMUNIDAD DE AMOR, VIDA Y ESPERANZA”.</a:t>
            </a:r>
          </a:p>
        </p:txBody>
      </p:sp>
      <p:sp>
        <p:nvSpPr>
          <p:cNvPr id="13315" name="Text Box 3"/>
          <p:cNvSpPr txBox="1">
            <a:spLocks noChangeArrowheads="1"/>
          </p:cNvSpPr>
          <p:nvPr/>
        </p:nvSpPr>
        <p:spPr bwMode="auto">
          <a:xfrm>
            <a:off x="1565399" y="5445224"/>
            <a:ext cx="5943600" cy="457200"/>
          </a:xfrm>
          <a:prstGeom prst="rect">
            <a:avLst/>
          </a:prstGeom>
          <a:noFill/>
          <a:ln w="9525">
            <a:noFill/>
            <a:miter lim="800000"/>
            <a:headEnd/>
            <a:tailEnd/>
          </a:ln>
        </p:spPr>
        <p:txBody>
          <a:bodyPr>
            <a:spAutoFit/>
          </a:bodyPr>
          <a:lstStyle/>
          <a:p>
            <a:pPr algn="ctr">
              <a:spcBef>
                <a:spcPct val="50000"/>
              </a:spcBef>
            </a:pPr>
            <a:r>
              <a:rPr lang="es-ES" dirty="0"/>
              <a:t>Equipo </a:t>
            </a:r>
            <a:r>
              <a:rPr lang="es-ES" dirty="0" smtClean="0"/>
              <a:t>Coordinador </a:t>
            </a:r>
            <a:r>
              <a:rPr lang="es-ES" dirty="0"/>
              <a:t>N</a:t>
            </a:r>
            <a:r>
              <a:rPr lang="es-ES" dirty="0" smtClean="0"/>
              <a:t>acional </a:t>
            </a:r>
            <a:r>
              <a:rPr lang="es-ES" dirty="0"/>
              <a:t>2010 – 2013.</a:t>
            </a:r>
          </a:p>
        </p:txBody>
      </p:sp>
      <p:pic>
        <p:nvPicPr>
          <p:cNvPr id="6" name="Picture 9" descr="a3"/>
          <p:cNvPicPr>
            <a:picLocks noChangeAspect="1" noChangeArrowheads="1"/>
          </p:cNvPicPr>
          <p:nvPr/>
        </p:nvPicPr>
        <p:blipFill>
          <a:blip r:embed="rId2" cstate="print"/>
          <a:srcRect/>
          <a:stretch>
            <a:fillRect/>
          </a:stretch>
        </p:blipFill>
        <p:spPr bwMode="auto">
          <a:xfrm>
            <a:off x="4061742" y="1556792"/>
            <a:ext cx="1954213" cy="2235200"/>
          </a:xfrm>
          <a:prstGeom prst="rect">
            <a:avLst/>
          </a:prstGeom>
          <a:noFill/>
          <a:ln w="9525">
            <a:noFill/>
            <a:miter lim="800000"/>
            <a:headEnd/>
            <a:tailEnd/>
          </a:ln>
        </p:spPr>
      </p:pic>
      <p:sp>
        <p:nvSpPr>
          <p:cNvPr id="2" name="1 CuadroTexto"/>
          <p:cNvSpPr txBox="1"/>
          <p:nvPr/>
        </p:nvSpPr>
        <p:spPr>
          <a:xfrm>
            <a:off x="1433118" y="600780"/>
            <a:ext cx="7211461" cy="892552"/>
          </a:xfrm>
          <a:prstGeom prst="rect">
            <a:avLst/>
          </a:prstGeom>
          <a:noFill/>
        </p:spPr>
        <p:txBody>
          <a:bodyPr wrap="none" rtlCol="0">
            <a:spAutoFit/>
          </a:bodyPr>
          <a:lstStyle/>
          <a:p>
            <a:r>
              <a:rPr lang="es-MX" sz="2800" b="1" dirty="0" smtClean="0"/>
              <a:t> </a:t>
            </a:r>
            <a:r>
              <a:rPr lang="es-MX" b="1" dirty="0" smtClean="0"/>
              <a:t>Ahora ya nos conoces, ven, intégrate a nuestro grupo</a:t>
            </a:r>
          </a:p>
          <a:p>
            <a:r>
              <a:rPr lang="es-MX" b="1" dirty="0" smtClean="0"/>
              <a:t> y vive la experiencia.... si no es ahora ¿cuando?</a:t>
            </a:r>
            <a:endParaRPr lang="es-MX" b="1" dirty="0"/>
          </a:p>
        </p:txBody>
      </p:sp>
      <p:sp>
        <p:nvSpPr>
          <p:cNvPr id="7" name="5 CuadroTexto"/>
          <p:cNvSpPr txBox="1">
            <a:spLocks noChangeArrowheads="1"/>
          </p:cNvSpPr>
          <p:nvPr/>
        </p:nvSpPr>
        <p:spPr bwMode="auto">
          <a:xfrm>
            <a:off x="738018" y="6273225"/>
            <a:ext cx="7598362" cy="584775"/>
          </a:xfrm>
          <a:prstGeom prst="rect">
            <a:avLst/>
          </a:prstGeom>
          <a:noFill/>
          <a:ln w="9525">
            <a:noFill/>
            <a:miter lim="800000"/>
            <a:headEnd/>
            <a:tailEnd/>
          </a:ln>
        </p:spPr>
        <p:txBody>
          <a:bodyPr wrap="none">
            <a:spAutoFit/>
          </a:bodyPr>
          <a:lstStyle/>
          <a:p>
            <a:pPr algn="ctr"/>
            <a:r>
              <a:rPr lang="es-MX" sz="1600" dirty="0" smtClean="0"/>
              <a:t>Material desarrollado por Equipo </a:t>
            </a:r>
            <a:r>
              <a:rPr lang="es-MX" sz="1600" dirty="0"/>
              <a:t>Coordinador Nacional </a:t>
            </a:r>
            <a:r>
              <a:rPr lang="es-MX" sz="1600" dirty="0" smtClean="0"/>
              <a:t>de México 2010-2013</a:t>
            </a:r>
          </a:p>
          <a:p>
            <a:pPr algn="ctr"/>
            <a:r>
              <a:rPr lang="es-MX" sz="1600" dirty="0" smtClean="0"/>
              <a:t>Compartido a la Confederación Internacional de </a:t>
            </a:r>
            <a:r>
              <a:rPr lang="es-MX" sz="1600" dirty="0"/>
              <a:t>M</a:t>
            </a:r>
            <a:r>
              <a:rPr lang="es-MX" sz="1600" dirty="0" smtClean="0"/>
              <a:t>ovimientos Familiares Cristianos</a:t>
            </a:r>
            <a:endParaRPr lang="es-MX" sz="1600" dirty="0"/>
          </a:p>
        </p:txBody>
      </p:sp>
      <p:pic>
        <p:nvPicPr>
          <p:cNvPr id="8"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19674" y="3312285"/>
            <a:ext cx="1303021" cy="1260647"/>
          </a:xfrm>
          <a:prstGeom prst="rect">
            <a:avLst/>
          </a:prstGeom>
          <a:ln>
            <a:noFill/>
          </a:ln>
          <a:effectLst>
            <a:outerShdw blurRad="292100" dist="139700" dir="2700000" algn="tl" rotWithShape="0">
              <a:srgbClr val="333333">
                <a:alpha val="65000"/>
              </a:srgbClr>
            </a:outerShdw>
          </a:effectLst>
        </p:spPr>
      </p:pic>
      <p:pic>
        <p:nvPicPr>
          <p:cNvPr id="9" name="8 Imagen"/>
          <p:cNvPicPr>
            <a:picLocks noChangeAspect="1"/>
          </p:cNvPicPr>
          <p:nvPr/>
        </p:nvPicPr>
        <p:blipFill>
          <a:blip r:embed="rId4" cstate="print"/>
          <a:srcRect/>
          <a:stretch>
            <a:fillRect/>
          </a:stretch>
        </p:blipFill>
        <p:spPr bwMode="auto">
          <a:xfrm>
            <a:off x="1619673" y="3107539"/>
            <a:ext cx="1008111" cy="1670139"/>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1143000" y="381000"/>
            <a:ext cx="7772400" cy="2362200"/>
          </a:xfrm>
          <a:prstGeom prst="rect">
            <a:avLst/>
          </a:prstGeom>
          <a:noFill/>
          <a:ln w="9525">
            <a:noFill/>
            <a:miter lim="800000"/>
            <a:headEnd/>
            <a:tailEnd/>
          </a:ln>
        </p:spPr>
        <p:txBody>
          <a:bodyPr/>
          <a:lstStyle/>
          <a:p>
            <a:pPr marL="342900" indent="-342900" algn="just">
              <a:lnSpc>
                <a:spcPct val="90000"/>
              </a:lnSpc>
            </a:pPr>
            <a:r>
              <a:rPr kumimoji="1" lang="es-ES" sz="2000" dirty="0">
                <a:solidFill>
                  <a:srgbClr val="008000"/>
                </a:solidFill>
                <a:latin typeface="Tahoma" pitchFamily="34" charset="0"/>
              </a:rPr>
              <a:t>    </a:t>
            </a:r>
            <a:r>
              <a:rPr kumimoji="1" lang="es-ES" sz="2000" b="1" dirty="0">
                <a:latin typeface="Tahoma" pitchFamily="34" charset="0"/>
              </a:rPr>
              <a:t>El Manual para Capacitadoras tiene la finalidad de ofrecer los elementos teóricos y prácticos para formar a las promotoras </a:t>
            </a:r>
            <a:r>
              <a:rPr kumimoji="1" lang="es-ES" sz="2000" b="1" dirty="0" smtClean="0">
                <a:latin typeface="Tahoma" pitchFamily="34" charset="0"/>
              </a:rPr>
              <a:t>o dirigentes de </a:t>
            </a:r>
            <a:r>
              <a:rPr kumimoji="1" lang="es-ES" sz="2000" b="1" dirty="0">
                <a:latin typeface="Tahoma" pitchFamily="34" charset="0"/>
              </a:rPr>
              <a:t>los equipos de madres responsables, para que estas comprendan, los objetivos del servicio, manejen los elementos de procedimiento y hagan suyos los conceptos fundamentales del Servicio.</a:t>
            </a:r>
          </a:p>
          <a:p>
            <a:pPr marL="342900" indent="-342900" algn="just">
              <a:lnSpc>
                <a:spcPct val="90000"/>
              </a:lnSpc>
            </a:pPr>
            <a:endParaRPr kumimoji="1" lang="es-ES" sz="2000" b="1" dirty="0">
              <a:latin typeface="Tahoma" pitchFamily="34" charset="0"/>
            </a:endParaRPr>
          </a:p>
          <a:p>
            <a:pPr marL="342900" indent="-342900" algn="just">
              <a:lnSpc>
                <a:spcPct val="90000"/>
              </a:lnSpc>
            </a:pPr>
            <a:r>
              <a:rPr kumimoji="1" lang="es-ES" sz="2000" b="1" dirty="0">
                <a:latin typeface="Tahoma" pitchFamily="34" charset="0"/>
              </a:rPr>
              <a:t>	</a:t>
            </a:r>
            <a:r>
              <a:rPr kumimoji="1" lang="es-ES" sz="2000" b="1" dirty="0" smtClean="0">
                <a:latin typeface="Tahoma" pitchFamily="34" charset="0"/>
              </a:rPr>
              <a:t>   En </a:t>
            </a:r>
            <a:r>
              <a:rPr kumimoji="1" lang="es-ES" sz="2000" b="1" dirty="0">
                <a:latin typeface="Tahoma" pitchFamily="34" charset="0"/>
              </a:rPr>
              <a:t>el manual se encontrará: </a:t>
            </a:r>
          </a:p>
          <a:p>
            <a:pPr marL="342900" indent="-342900" algn="just">
              <a:lnSpc>
                <a:spcPct val="90000"/>
              </a:lnSpc>
            </a:pPr>
            <a:endParaRPr kumimoji="1" lang="es-ES" sz="2000" b="1" dirty="0">
              <a:latin typeface="Tahoma" pitchFamily="34" charset="0"/>
            </a:endParaRPr>
          </a:p>
          <a:p>
            <a:pPr marL="342900" indent="-342900" algn="just">
              <a:lnSpc>
                <a:spcPct val="90000"/>
              </a:lnSpc>
            </a:pPr>
            <a:r>
              <a:rPr kumimoji="1" lang="es-ES" sz="2000" b="1" dirty="0">
                <a:latin typeface="Tahoma" pitchFamily="34" charset="0"/>
              </a:rPr>
              <a:t>	</a:t>
            </a:r>
            <a:endParaRPr kumimoji="1" lang="es-ES" sz="2800" b="1" dirty="0">
              <a:latin typeface="Impact" pitchFamily="34" charset="0"/>
            </a:endParaRPr>
          </a:p>
        </p:txBody>
      </p:sp>
      <p:sp>
        <p:nvSpPr>
          <p:cNvPr id="4105" name="Rectangle 9"/>
          <p:cNvSpPr>
            <a:spLocks noChangeArrowheads="1"/>
          </p:cNvSpPr>
          <p:nvPr/>
        </p:nvSpPr>
        <p:spPr bwMode="auto">
          <a:xfrm>
            <a:off x="1219200" y="2819400"/>
            <a:ext cx="7772400" cy="457200"/>
          </a:xfrm>
          <a:prstGeom prst="rect">
            <a:avLst/>
          </a:prstGeom>
          <a:noFill/>
          <a:ln w="9525">
            <a:noFill/>
            <a:miter lim="800000"/>
            <a:headEnd/>
            <a:tailEnd/>
          </a:ln>
        </p:spPr>
        <p:txBody>
          <a:bodyPr/>
          <a:lstStyle/>
          <a:p>
            <a:pPr marL="342900" indent="-342900" algn="just">
              <a:lnSpc>
                <a:spcPct val="90000"/>
              </a:lnSpc>
            </a:pPr>
            <a:r>
              <a:rPr kumimoji="1" lang="es-ES" sz="2000">
                <a:latin typeface="Tahoma" pitchFamily="34" charset="0"/>
              </a:rPr>
              <a:t> </a:t>
            </a:r>
            <a:r>
              <a:rPr kumimoji="1" lang="es-ES" sz="2000" b="1">
                <a:latin typeface="Tahoma" pitchFamily="34" charset="0"/>
              </a:rPr>
              <a:t>1.- La presentación del Servicio.</a:t>
            </a:r>
          </a:p>
          <a:p>
            <a:pPr marL="342900" indent="-342900" algn="just">
              <a:lnSpc>
                <a:spcPct val="90000"/>
              </a:lnSpc>
            </a:pPr>
            <a:endParaRPr kumimoji="1" lang="es-ES" sz="2000" b="1">
              <a:latin typeface="Tahoma" pitchFamily="34" charset="0"/>
            </a:endParaRPr>
          </a:p>
          <a:p>
            <a:pPr marL="342900" indent="-342900" algn="just">
              <a:lnSpc>
                <a:spcPct val="90000"/>
              </a:lnSpc>
            </a:pPr>
            <a:r>
              <a:rPr kumimoji="1" lang="es-ES" sz="2000" b="1">
                <a:latin typeface="Tahoma" pitchFamily="34" charset="0"/>
              </a:rPr>
              <a:t>	</a:t>
            </a:r>
          </a:p>
        </p:txBody>
      </p:sp>
      <p:sp>
        <p:nvSpPr>
          <p:cNvPr id="4106" name="Rectangle 10"/>
          <p:cNvSpPr>
            <a:spLocks noChangeArrowheads="1"/>
          </p:cNvSpPr>
          <p:nvPr/>
        </p:nvSpPr>
        <p:spPr bwMode="auto">
          <a:xfrm>
            <a:off x="1295400" y="3352800"/>
            <a:ext cx="7772400" cy="457200"/>
          </a:xfrm>
          <a:prstGeom prst="rect">
            <a:avLst/>
          </a:prstGeom>
          <a:noFill/>
          <a:ln w="9525">
            <a:noFill/>
            <a:miter lim="800000"/>
            <a:headEnd/>
            <a:tailEnd/>
          </a:ln>
        </p:spPr>
        <p:txBody>
          <a:bodyPr/>
          <a:lstStyle/>
          <a:p>
            <a:pPr marL="342900" indent="-342900" algn="just">
              <a:lnSpc>
                <a:spcPct val="90000"/>
              </a:lnSpc>
            </a:pPr>
            <a:r>
              <a:rPr kumimoji="1" lang="es-ES" sz="2000" b="1" dirty="0">
                <a:latin typeface="Tahoma" pitchFamily="34" charset="0"/>
              </a:rPr>
              <a:t>2</a:t>
            </a:r>
            <a:r>
              <a:rPr kumimoji="1" lang="es-ES" sz="2000" b="1" dirty="0" smtClean="0">
                <a:latin typeface="Tahoma" pitchFamily="34" charset="0"/>
              </a:rPr>
              <a:t>.- Los </a:t>
            </a:r>
            <a:r>
              <a:rPr kumimoji="1" lang="es-ES" sz="2000" b="1" dirty="0">
                <a:latin typeface="Tahoma" pitchFamily="34" charset="0"/>
              </a:rPr>
              <a:t>fundamentos teóricos de cada eje temático </a:t>
            </a:r>
            <a:r>
              <a:rPr kumimoji="1" lang="es-ES" sz="2000" b="1" dirty="0" smtClean="0">
                <a:latin typeface="Tahoma" pitchFamily="34" charset="0"/>
              </a:rPr>
              <a:t>del   </a:t>
            </a:r>
          </a:p>
          <a:p>
            <a:pPr marL="342900" indent="-342900" algn="just">
              <a:lnSpc>
                <a:spcPct val="90000"/>
              </a:lnSpc>
            </a:pPr>
            <a:r>
              <a:rPr kumimoji="1" lang="es-ES" sz="2000" b="1" dirty="0" smtClean="0">
                <a:latin typeface="Tahoma" pitchFamily="34" charset="0"/>
              </a:rPr>
              <a:t>      material </a:t>
            </a:r>
            <a:r>
              <a:rPr kumimoji="1" lang="es-ES" sz="2000" b="1" dirty="0">
                <a:latin typeface="Tahoma" pitchFamily="34" charset="0"/>
              </a:rPr>
              <a:t>de formación.</a:t>
            </a:r>
          </a:p>
          <a:p>
            <a:pPr marL="342900" indent="-342900" algn="just">
              <a:lnSpc>
                <a:spcPct val="90000"/>
              </a:lnSpc>
            </a:pPr>
            <a:r>
              <a:rPr kumimoji="1" lang="es-ES" sz="2000" b="1" dirty="0">
                <a:solidFill>
                  <a:srgbClr val="008000"/>
                </a:solidFill>
                <a:latin typeface="Tahoma" pitchFamily="34" charset="0"/>
              </a:rPr>
              <a:t>	</a:t>
            </a:r>
          </a:p>
        </p:txBody>
      </p:sp>
      <p:sp>
        <p:nvSpPr>
          <p:cNvPr id="4107" name="Rectangle 11"/>
          <p:cNvSpPr>
            <a:spLocks noChangeArrowheads="1"/>
          </p:cNvSpPr>
          <p:nvPr/>
        </p:nvSpPr>
        <p:spPr bwMode="auto">
          <a:xfrm>
            <a:off x="914400" y="4191000"/>
            <a:ext cx="7772400" cy="457200"/>
          </a:xfrm>
          <a:prstGeom prst="rect">
            <a:avLst/>
          </a:prstGeom>
          <a:noFill/>
          <a:ln w="9525">
            <a:noFill/>
            <a:miter lim="800000"/>
            <a:headEnd/>
            <a:tailEnd/>
          </a:ln>
        </p:spPr>
        <p:txBody>
          <a:bodyPr/>
          <a:lstStyle/>
          <a:p>
            <a:pPr marL="342900" indent="-342900" algn="just">
              <a:lnSpc>
                <a:spcPct val="90000"/>
              </a:lnSpc>
            </a:pPr>
            <a:r>
              <a:rPr kumimoji="1" lang="es-ES" sz="2000" b="1">
                <a:solidFill>
                  <a:srgbClr val="008000"/>
                </a:solidFill>
                <a:latin typeface="Tahoma" pitchFamily="34" charset="0"/>
              </a:rPr>
              <a:t>	</a:t>
            </a:r>
            <a:r>
              <a:rPr kumimoji="1" lang="es-ES" sz="2000" b="1">
                <a:latin typeface="Tahoma" pitchFamily="34" charset="0"/>
              </a:rPr>
              <a:t> 3.- Preguntas y ejercicios.</a:t>
            </a:r>
          </a:p>
        </p:txBody>
      </p:sp>
      <p:sp>
        <p:nvSpPr>
          <p:cNvPr id="4108" name="Rectangle 12"/>
          <p:cNvSpPr>
            <a:spLocks noChangeArrowheads="1"/>
          </p:cNvSpPr>
          <p:nvPr/>
        </p:nvSpPr>
        <p:spPr bwMode="auto">
          <a:xfrm>
            <a:off x="990600" y="4800600"/>
            <a:ext cx="7772400" cy="457200"/>
          </a:xfrm>
          <a:prstGeom prst="rect">
            <a:avLst/>
          </a:prstGeom>
          <a:noFill/>
          <a:ln w="9525">
            <a:noFill/>
            <a:miter lim="800000"/>
            <a:headEnd/>
            <a:tailEnd/>
          </a:ln>
        </p:spPr>
        <p:txBody>
          <a:bodyPr/>
          <a:lstStyle/>
          <a:p>
            <a:pPr marL="342900" indent="-342900" algn="just">
              <a:lnSpc>
                <a:spcPct val="90000"/>
              </a:lnSpc>
            </a:pPr>
            <a:r>
              <a:rPr kumimoji="1" lang="es-ES" sz="2000" b="1" dirty="0">
                <a:solidFill>
                  <a:srgbClr val="008000"/>
                </a:solidFill>
                <a:latin typeface="Tahoma" pitchFamily="34" charset="0"/>
              </a:rPr>
              <a:t>	</a:t>
            </a:r>
            <a:r>
              <a:rPr kumimoji="1" lang="es-ES" sz="2000" b="1" dirty="0">
                <a:latin typeface="Tahoma" pitchFamily="34" charset="0"/>
              </a:rPr>
              <a:t>4.- Una carta descriptiva del Taller de Capacitación para </a:t>
            </a:r>
            <a:r>
              <a:rPr kumimoji="1" lang="es-ES" sz="2000" b="1" dirty="0" smtClean="0">
                <a:latin typeface="Tahoma" pitchFamily="34" charset="0"/>
              </a:rPr>
              <a:t>   </a:t>
            </a:r>
          </a:p>
          <a:p>
            <a:pPr marL="342900" indent="-342900" algn="just">
              <a:lnSpc>
                <a:spcPct val="90000"/>
              </a:lnSpc>
            </a:pPr>
            <a:r>
              <a:rPr kumimoji="1" lang="es-ES" sz="2000" b="1" dirty="0" smtClean="0">
                <a:latin typeface="Tahoma" pitchFamily="34" charset="0"/>
              </a:rPr>
              <a:t>           promotoras</a:t>
            </a:r>
            <a:r>
              <a:rPr kumimoji="1" lang="es-ES" sz="2000" b="1" dirty="0">
                <a:latin typeface="Tahoma" pitchFamily="34" charset="0"/>
              </a:rPr>
              <a:t>.</a:t>
            </a:r>
          </a:p>
          <a:p>
            <a:pPr marL="342900" indent="-342900" algn="just">
              <a:lnSpc>
                <a:spcPct val="90000"/>
              </a:lnSpc>
            </a:pPr>
            <a:endParaRPr kumimoji="1" lang="es-ES" sz="2000" b="1" dirty="0">
              <a:solidFill>
                <a:srgbClr val="008000"/>
              </a:solidFill>
              <a:latin typeface="Tahoma" pitchFamily="34" charset="0"/>
            </a:endParaRPr>
          </a:p>
        </p:txBody>
      </p:sp>
      <p:sp>
        <p:nvSpPr>
          <p:cNvPr id="4109" name="Rectangle 13"/>
          <p:cNvSpPr>
            <a:spLocks noChangeArrowheads="1"/>
          </p:cNvSpPr>
          <p:nvPr/>
        </p:nvSpPr>
        <p:spPr bwMode="auto">
          <a:xfrm>
            <a:off x="1371600" y="5638800"/>
            <a:ext cx="7772400" cy="457200"/>
          </a:xfrm>
          <a:prstGeom prst="rect">
            <a:avLst/>
          </a:prstGeom>
          <a:noFill/>
          <a:ln w="9525">
            <a:noFill/>
            <a:miter lim="800000"/>
            <a:headEnd/>
            <a:tailEnd/>
          </a:ln>
        </p:spPr>
        <p:txBody>
          <a:bodyPr/>
          <a:lstStyle/>
          <a:p>
            <a:pPr marL="342900" indent="-342900">
              <a:lnSpc>
                <a:spcPct val="90000"/>
              </a:lnSpc>
              <a:spcBef>
                <a:spcPct val="50000"/>
              </a:spcBef>
            </a:pPr>
            <a:r>
              <a:rPr kumimoji="1" lang="es-ES" sz="2000" b="1">
                <a:latin typeface="Tahoma" pitchFamily="34" charset="0"/>
              </a:rPr>
              <a:t>5.- La Bibliografía</a:t>
            </a:r>
            <a:r>
              <a:rPr kumimoji="1" lang="es-ES" sz="2000" b="1">
                <a:solidFill>
                  <a:srgbClr val="008000"/>
                </a:solidFill>
                <a:latin typeface="Tahoma" pitchFamily="34" charset="0"/>
              </a:rPr>
              <a:t>.</a:t>
            </a:r>
          </a:p>
          <a:p>
            <a:pPr marL="342900" indent="-342900" algn="just">
              <a:lnSpc>
                <a:spcPct val="90000"/>
              </a:lnSpc>
            </a:pPr>
            <a:endParaRPr kumimoji="1" lang="es-ES" sz="2000" b="1">
              <a:solidFill>
                <a:srgbClr val="008000"/>
              </a:solidFill>
              <a:latin typeface="Tahoma"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checkerboard(across)">
                                      <p:cBhvr>
                                        <p:cTn id="7" dur="500"/>
                                        <p:tgtEl>
                                          <p:spTgt spid="4103"/>
                                        </p:tgtEl>
                                      </p:cBhvr>
                                    </p:animEffect>
                                  </p:childTnLst>
                                </p:cTn>
                              </p:par>
                            </p:childTnLst>
                          </p:cTn>
                        </p:par>
                        <p:par>
                          <p:cTn id="8" fill="hold" nodeType="afterGroup">
                            <p:stCondLst>
                              <p:cond delay="500"/>
                            </p:stCondLst>
                            <p:childTnLst>
                              <p:par>
                                <p:cTn id="9" presetID="22" presetClass="entr" presetSubtype="8" fill="hold" grpId="0" nodeType="afterEffect">
                                  <p:stCondLst>
                                    <p:cond delay="8000"/>
                                  </p:stCondLst>
                                  <p:childTnLst>
                                    <p:set>
                                      <p:cBhvr>
                                        <p:cTn id="10" dur="1" fill="hold">
                                          <p:stCondLst>
                                            <p:cond delay="0"/>
                                          </p:stCondLst>
                                        </p:cTn>
                                        <p:tgtEl>
                                          <p:spTgt spid="4105"/>
                                        </p:tgtEl>
                                        <p:attrNameLst>
                                          <p:attrName>style.visibility</p:attrName>
                                        </p:attrNameLst>
                                      </p:cBhvr>
                                      <p:to>
                                        <p:strVal val="visible"/>
                                      </p:to>
                                    </p:set>
                                    <p:animEffect transition="in" filter="wipe(left)">
                                      <p:cBhvr>
                                        <p:cTn id="11" dur="500"/>
                                        <p:tgtEl>
                                          <p:spTgt spid="4105"/>
                                        </p:tgtEl>
                                      </p:cBhvr>
                                    </p:animEffect>
                                  </p:childTnLst>
                                </p:cTn>
                              </p:par>
                            </p:childTnLst>
                          </p:cTn>
                        </p:par>
                        <p:par>
                          <p:cTn id="12" fill="hold" nodeType="afterGroup">
                            <p:stCondLst>
                              <p:cond delay="9000"/>
                            </p:stCondLst>
                            <p:childTnLst>
                              <p:par>
                                <p:cTn id="13" presetID="22" presetClass="entr" presetSubtype="8" fill="hold" grpId="0" nodeType="afterEffect">
                                  <p:stCondLst>
                                    <p:cond delay="8000"/>
                                  </p:stCondLst>
                                  <p:childTnLst>
                                    <p:set>
                                      <p:cBhvr>
                                        <p:cTn id="14" dur="1" fill="hold">
                                          <p:stCondLst>
                                            <p:cond delay="0"/>
                                          </p:stCondLst>
                                        </p:cTn>
                                        <p:tgtEl>
                                          <p:spTgt spid="4106"/>
                                        </p:tgtEl>
                                        <p:attrNameLst>
                                          <p:attrName>style.visibility</p:attrName>
                                        </p:attrNameLst>
                                      </p:cBhvr>
                                      <p:to>
                                        <p:strVal val="visible"/>
                                      </p:to>
                                    </p:set>
                                    <p:animEffect transition="in" filter="wipe(left)">
                                      <p:cBhvr>
                                        <p:cTn id="15" dur="500"/>
                                        <p:tgtEl>
                                          <p:spTgt spid="410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107"/>
                                        </p:tgtEl>
                                        <p:attrNameLst>
                                          <p:attrName>style.visibility</p:attrName>
                                        </p:attrNameLst>
                                      </p:cBhvr>
                                      <p:to>
                                        <p:strVal val="visible"/>
                                      </p:to>
                                    </p:set>
                                    <p:animEffect transition="in" filter="wipe(left)">
                                      <p:cBhvr>
                                        <p:cTn id="20" dur="500"/>
                                        <p:tgtEl>
                                          <p:spTgt spid="410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108"/>
                                        </p:tgtEl>
                                        <p:attrNameLst>
                                          <p:attrName>style.visibility</p:attrName>
                                        </p:attrNameLst>
                                      </p:cBhvr>
                                      <p:to>
                                        <p:strVal val="visible"/>
                                      </p:to>
                                    </p:set>
                                    <p:animEffect transition="in" filter="wipe(left)">
                                      <p:cBhvr>
                                        <p:cTn id="25" dur="500"/>
                                        <p:tgtEl>
                                          <p:spTgt spid="410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109"/>
                                        </p:tgtEl>
                                        <p:attrNameLst>
                                          <p:attrName>style.visibility</p:attrName>
                                        </p:attrNameLst>
                                      </p:cBhvr>
                                      <p:to>
                                        <p:strVal val="visible"/>
                                      </p:to>
                                    </p:set>
                                    <p:animEffect transition="in" filter="wipe(left)">
                                      <p:cBhvr>
                                        <p:cTn id="30" dur="500"/>
                                        <p:tgtEl>
                                          <p:spTgt spid="4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utoUpdateAnimBg="0"/>
      <p:bldP spid="4105" grpId="0" autoUpdateAnimBg="0"/>
      <p:bldP spid="4106" grpId="0" autoUpdateAnimBg="0"/>
      <p:bldP spid="4107" grpId="0" autoUpdateAnimBg="0"/>
      <p:bldP spid="4108" grpId="0" autoUpdateAnimBg="0"/>
      <p:bldP spid="410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1295400" y="0"/>
            <a:ext cx="7772400" cy="1752600"/>
          </a:xfrm>
        </p:spPr>
        <p:txBody>
          <a:bodyPr/>
          <a:lstStyle/>
          <a:p>
            <a:r>
              <a:rPr lang="es-MX" b="1" dirty="0" smtClean="0">
                <a:latin typeface="Arial" charset="0"/>
                <a:cs typeface="Arial" charset="0"/>
              </a:rPr>
              <a:t>       ANTECEDENTES:</a:t>
            </a:r>
          </a:p>
        </p:txBody>
      </p:sp>
      <p:sp>
        <p:nvSpPr>
          <p:cNvPr id="3" name="2 Marcador de contenido"/>
          <p:cNvSpPr>
            <a:spLocks noGrp="1"/>
          </p:cNvSpPr>
          <p:nvPr>
            <p:ph idx="1"/>
          </p:nvPr>
        </p:nvSpPr>
        <p:spPr>
          <a:xfrm>
            <a:off x="1295400" y="1428750"/>
            <a:ext cx="7453064" cy="4667250"/>
          </a:xfrm>
        </p:spPr>
        <p:txBody>
          <a:bodyPr/>
          <a:lstStyle/>
          <a:p>
            <a:pPr>
              <a:defRPr/>
            </a:pPr>
            <a:r>
              <a:rPr lang="es-MX" sz="2800" dirty="0" smtClean="0">
                <a:solidFill>
                  <a:schemeClr val="accent4"/>
                </a:solidFill>
                <a:latin typeface="Arial" pitchFamily="34" charset="0"/>
                <a:cs typeface="Arial" pitchFamily="34" charset="0"/>
              </a:rPr>
              <a:t>En México y América Latina existen cada vez mayor número de familias con un solo padre, generalmente encabezadas por la madre.</a:t>
            </a:r>
          </a:p>
          <a:p>
            <a:pPr lvl="1">
              <a:buFontTx/>
              <a:buNone/>
              <a:defRPr/>
            </a:pPr>
            <a:r>
              <a:rPr lang="es-MX" dirty="0" smtClean="0">
                <a:solidFill>
                  <a:schemeClr val="accent4"/>
                </a:solidFill>
                <a:latin typeface="Arial" pitchFamily="34" charset="0"/>
                <a:cs typeface="Arial" pitchFamily="34" charset="0"/>
              </a:rPr>
              <a:t>		     </a:t>
            </a:r>
            <a:r>
              <a:rPr lang="es-MX" b="1" u="sng" dirty="0" smtClean="0">
                <a:solidFill>
                  <a:schemeClr val="accent4"/>
                </a:solidFill>
                <a:latin typeface="Arial" pitchFamily="34" charset="0"/>
                <a:cs typeface="Arial" pitchFamily="34" charset="0"/>
              </a:rPr>
              <a:t>“Un nuevo tipo de familia”</a:t>
            </a:r>
          </a:p>
          <a:p>
            <a:pPr>
              <a:buFontTx/>
              <a:buNone/>
              <a:defRPr/>
            </a:pPr>
            <a:endParaRPr lang="es-ES_tradnl" sz="2800" dirty="0" smtClean="0">
              <a:latin typeface="Arial" pitchFamily="34" charset="0"/>
              <a:cs typeface="Arial" pitchFamily="34" charset="0"/>
            </a:endParaRPr>
          </a:p>
          <a:p>
            <a:pPr>
              <a:buFont typeface="Arial" pitchFamily="34" charset="0"/>
              <a:buChar char="•"/>
              <a:defRPr/>
            </a:pPr>
            <a:r>
              <a:rPr lang="es-ES_tradnl" sz="2800" dirty="0" smtClean="0">
                <a:latin typeface="Arial" pitchFamily="34" charset="0"/>
                <a:cs typeface="Arial" pitchFamily="34" charset="0"/>
              </a:rPr>
              <a:t>En México hay 6.7 millones de mujeres que son jefas de familia por divorcio, abandono, viudez o decisión propia y se calcula que en 25 años serán 12.5 millones.</a:t>
            </a:r>
            <a:r>
              <a:rPr lang="es-ES_tradnl" sz="2800" dirty="0" smtClean="0">
                <a:solidFill>
                  <a:srgbClr val="008000"/>
                </a:solidFill>
                <a:latin typeface="Arial" pitchFamily="34" charset="0"/>
                <a:cs typeface="Arial" pitchFamily="34" charset="0"/>
              </a:rPr>
              <a:t> </a:t>
            </a:r>
          </a:p>
          <a:p>
            <a:pPr>
              <a:buFontTx/>
              <a:buNone/>
              <a:defRPr/>
            </a:pPr>
            <a:r>
              <a:rPr lang="es-MX" sz="2800" dirty="0" smtClean="0">
                <a:solidFill>
                  <a:srgbClr val="FFFFCC"/>
                </a:solidFill>
                <a:latin typeface="Arial" pitchFamily="34" charset="0"/>
                <a:cs typeface="Arial" pitchFamily="34" charset="0"/>
              </a:rPr>
              <a:t>“</a:t>
            </a:r>
          </a:p>
          <a:p>
            <a:pPr>
              <a:defRPr/>
            </a:pPr>
            <a:endParaRPr lang="es-MX" dirty="0" smtClean="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s-MX" sz="2400" smtClean="0">
                <a:solidFill>
                  <a:schemeClr val="tx1"/>
                </a:solidFill>
                <a:latin typeface="Arial" charset="0"/>
                <a:cs typeface="Arial" charset="0"/>
              </a:rPr>
              <a:t>Las familias de madres responsables, a pesar de ser un tipo distinto de familia, han demostrado en los hechos, </a:t>
            </a:r>
            <a:r>
              <a:rPr lang="es-MX" sz="2400" b="1" smtClean="0">
                <a:solidFill>
                  <a:schemeClr val="tx1"/>
                </a:solidFill>
                <a:latin typeface="Arial" charset="0"/>
                <a:cs typeface="Arial" charset="0"/>
              </a:rPr>
              <a:t>la posibilidad</a:t>
            </a:r>
            <a:r>
              <a:rPr lang="es-MX" sz="2400" smtClean="0">
                <a:solidFill>
                  <a:schemeClr val="tx1"/>
                </a:solidFill>
                <a:latin typeface="Arial" charset="0"/>
                <a:cs typeface="Arial" charset="0"/>
              </a:rPr>
              <a:t> de ser una aceptada opción para sus integrantes, tanto en lo humano como en lo espiritual.</a:t>
            </a:r>
          </a:p>
        </p:txBody>
      </p:sp>
      <p:sp>
        <p:nvSpPr>
          <p:cNvPr id="4" name="Rectangle 5"/>
          <p:cNvSpPr>
            <a:spLocks noGrp="1" noChangeArrowheads="1"/>
          </p:cNvSpPr>
          <p:nvPr>
            <p:ph idx="1"/>
          </p:nvPr>
        </p:nvSpPr>
        <p:spPr>
          <a:xfrm>
            <a:off x="1004888" y="4929188"/>
            <a:ext cx="8139112" cy="1928812"/>
          </a:xfrm>
          <a:ln>
            <a:solidFill>
              <a:srgbClr val="FFFFCC"/>
            </a:solidFill>
          </a:ln>
        </p:spPr>
        <p:txBody>
          <a:bodyPr/>
          <a:lstStyle/>
          <a:p>
            <a:pPr>
              <a:lnSpc>
                <a:spcPct val="90000"/>
              </a:lnSpc>
            </a:pPr>
            <a:endParaRPr lang="es-ES" sz="2800" b="1" smtClean="0">
              <a:solidFill>
                <a:srgbClr val="FFFFCC"/>
              </a:solidFill>
            </a:endParaRPr>
          </a:p>
        </p:txBody>
      </p:sp>
      <p:sp>
        <p:nvSpPr>
          <p:cNvPr id="23556" name="4 Rectángulo"/>
          <p:cNvSpPr>
            <a:spLocks noChangeArrowheads="1"/>
          </p:cNvSpPr>
          <p:nvPr/>
        </p:nvSpPr>
        <p:spPr bwMode="auto">
          <a:xfrm>
            <a:off x="2286000" y="2428875"/>
            <a:ext cx="5000625" cy="1143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r>
              <a:rPr lang="es-MX" sz="3200" dirty="0">
                <a:solidFill>
                  <a:sysClr val="windowText" lastClr="000000"/>
                </a:solidFill>
              </a:rPr>
              <a:t> LA DIFERENCIA NO ES</a:t>
            </a:r>
          </a:p>
          <a:p>
            <a:pPr algn="ctr"/>
            <a:r>
              <a:rPr lang="es-MX" sz="3200" dirty="0">
                <a:solidFill>
                  <a:sysClr val="windowText" lastClr="000000"/>
                </a:solidFill>
              </a:rPr>
              <a:t> SIGNO DE DEBILIDAD</a:t>
            </a:r>
          </a:p>
        </p:txBody>
      </p:sp>
      <p:sp>
        <p:nvSpPr>
          <p:cNvPr id="23557" name="6 Elipse"/>
          <p:cNvSpPr>
            <a:spLocks noChangeArrowheads="1"/>
          </p:cNvSpPr>
          <p:nvPr/>
        </p:nvSpPr>
        <p:spPr bwMode="auto">
          <a:xfrm>
            <a:off x="1143000" y="3786188"/>
            <a:ext cx="7429500" cy="28575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r>
              <a:rPr lang="es-MX" b="1" dirty="0">
                <a:solidFill>
                  <a:sysClr val="windowText" lastClr="000000"/>
                </a:solidFill>
                <a:latin typeface="Comic Sans MS" pitchFamily="66" charset="0"/>
              </a:rPr>
              <a:t>Ellas también pueden generar un sentido de pertenencia, amor </a:t>
            </a:r>
          </a:p>
          <a:p>
            <a:pPr algn="ctr"/>
            <a:r>
              <a:rPr lang="es-MX" b="1" dirty="0">
                <a:solidFill>
                  <a:sysClr val="windowText" lastClr="000000"/>
                </a:solidFill>
                <a:latin typeface="Comic Sans MS" pitchFamily="66" charset="0"/>
              </a:rPr>
              <a:t> responsabilidad, trabajo y </a:t>
            </a:r>
            <a:r>
              <a:rPr lang="es-MX" b="1" dirty="0" smtClean="0">
                <a:solidFill>
                  <a:sysClr val="windowText" lastClr="000000"/>
                </a:solidFill>
                <a:latin typeface="Comic Sans MS" pitchFamily="66" charset="0"/>
              </a:rPr>
              <a:t>respeto, estimables </a:t>
            </a:r>
            <a:r>
              <a:rPr lang="es-MX" b="1" dirty="0">
                <a:solidFill>
                  <a:sysClr val="windowText" lastClr="000000"/>
                </a:solidFill>
                <a:latin typeface="Comic Sans MS" pitchFamily="66" charset="0"/>
              </a:rPr>
              <a:t>por la </a:t>
            </a:r>
          </a:p>
          <a:p>
            <a:pPr algn="ctr"/>
            <a:r>
              <a:rPr lang="es-MX" b="1" dirty="0">
                <a:solidFill>
                  <a:sysClr val="windowText" lastClr="000000"/>
                </a:solidFill>
                <a:latin typeface="Comic Sans MS" pitchFamily="66" charset="0"/>
              </a:rPr>
              <a:t>sociedad y la Iglesia</a:t>
            </a:r>
            <a:endParaRPr lang="es-ES" b="1" dirty="0">
              <a:solidFill>
                <a:sysClr val="windowText" lastClr="000000"/>
              </a:solidFill>
              <a:latin typeface="Comic Sans MS" pitchFamily="66" charset="0"/>
            </a:endParaRPr>
          </a:p>
          <a:p>
            <a:pPr algn="ctr"/>
            <a:r>
              <a:rPr lang="es-MX" sz="2000" dirty="0">
                <a:solidFill>
                  <a:sysClr val="windowText" lastClr="000000"/>
                </a:solidFill>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heckerboard(across)">
                                      <p:cBhvr>
                                        <p:cTn id="7" dur="5000"/>
                                        <p:tgtEl>
                                          <p:spTgt spid="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MX" sz="2800" dirty="0" smtClean="0">
                <a:solidFill>
                  <a:schemeClr val="tx1"/>
                </a:solidFill>
                <a:latin typeface="Arial" charset="0"/>
                <a:cs typeface="Arial" charset="0"/>
              </a:rPr>
              <a:t>Las necesidades en estas familias son similares a las de cualquier otro tipo de familia.</a:t>
            </a:r>
          </a:p>
        </p:txBody>
      </p:sp>
      <p:sp>
        <p:nvSpPr>
          <p:cNvPr id="24579" name="2 Marcador de contenido"/>
          <p:cNvSpPr>
            <a:spLocks noGrp="1"/>
          </p:cNvSpPr>
          <p:nvPr>
            <p:ph idx="1"/>
          </p:nvPr>
        </p:nvSpPr>
        <p:spPr>
          <a:xfrm>
            <a:off x="928688" y="1785938"/>
            <a:ext cx="7786687" cy="3714750"/>
          </a:xfrm>
        </p:spPr>
        <p:txBody>
          <a:bodyPr/>
          <a:lstStyle/>
          <a:p>
            <a:pPr>
              <a:buFontTx/>
              <a:buNone/>
            </a:pPr>
            <a:r>
              <a:rPr lang="es-MX" sz="2800" dirty="0" smtClean="0">
                <a:latin typeface="Comic Sans MS" pitchFamily="66" charset="0"/>
              </a:rPr>
              <a:t>    </a:t>
            </a:r>
            <a:r>
              <a:rPr lang="es-MX" sz="2800" dirty="0" smtClean="0">
                <a:latin typeface="Arial" charset="0"/>
                <a:cs typeface="Arial" charset="0"/>
              </a:rPr>
              <a:t>La condición de la mujer en nuestra sociedad requiere una respuesta que favorezca el reconocimiento de su dignidad y ofrezca herramientas para enfrentar  desafíos específicos.</a:t>
            </a:r>
          </a:p>
          <a:p>
            <a:pPr>
              <a:buFontTx/>
              <a:buNone/>
            </a:pPr>
            <a:r>
              <a:rPr lang="es-MX" sz="2800" dirty="0" smtClean="0">
                <a:latin typeface="Arial" charset="0"/>
                <a:cs typeface="Arial" charset="0"/>
              </a:rPr>
              <a:t>   Nuestro servicio partirá de la realidad y necesidades concretas de</a:t>
            </a:r>
          </a:p>
          <a:p>
            <a:pPr>
              <a:buFontTx/>
              <a:buNone/>
            </a:pPr>
            <a:r>
              <a:rPr lang="es-MX" sz="2800" dirty="0" smtClean="0">
                <a:latin typeface="Arial" charset="0"/>
                <a:cs typeface="Arial" charset="0"/>
              </a:rPr>
              <a:t>   las Madres Responsables.</a:t>
            </a:r>
            <a:endParaRPr lang="es-ES" sz="2800" dirty="0" smtClean="0">
              <a:latin typeface="Arial" charset="0"/>
              <a:cs typeface="Arial" charset="0"/>
            </a:endParaRPr>
          </a:p>
          <a:p>
            <a:pPr>
              <a:buFontTx/>
              <a:buNone/>
            </a:pPr>
            <a:endParaRPr lang="es-ES" sz="2800" dirty="0" smtClean="0">
              <a:latin typeface="Comic Sans MS" pitchFamily="66" charset="0"/>
            </a:endParaRPr>
          </a:p>
        </p:txBody>
      </p:sp>
      <p:pic>
        <p:nvPicPr>
          <p:cNvPr id="4" name="Picture 3"/>
          <p:cNvPicPr>
            <a:picLocks noChangeAspect="1" noChangeArrowheads="1"/>
          </p:cNvPicPr>
          <p:nvPr/>
        </p:nvPicPr>
        <p:blipFill>
          <a:blip r:embed="rId2" cstate="print"/>
          <a:srcRect/>
          <a:stretch>
            <a:fillRect/>
          </a:stretch>
        </p:blipFill>
        <p:spPr bwMode="auto">
          <a:xfrm>
            <a:off x="5940152" y="4509120"/>
            <a:ext cx="2428875" cy="2112962"/>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1 Título"/>
          <p:cNvSpPr>
            <a:spLocks noGrp="1"/>
          </p:cNvSpPr>
          <p:nvPr>
            <p:ph type="title"/>
          </p:nvPr>
        </p:nvSpPr>
        <p:spPr>
          <a:xfrm>
            <a:off x="1295400" y="609600"/>
            <a:ext cx="7772400" cy="2603376"/>
          </a:xfrm>
        </p:spPr>
        <p:txBody>
          <a:bodyPr/>
          <a:lstStyle/>
          <a:p>
            <a:r>
              <a:rPr lang="es-MX" sz="2400" dirty="0" smtClean="0">
                <a:solidFill>
                  <a:schemeClr val="tx1"/>
                </a:solidFill>
                <a:latin typeface="Comic Sans MS" pitchFamily="66" charset="0"/>
              </a:rPr>
              <a:t>Para trabajar asumiremos las actitudes de Jesús frente a la</a:t>
            </a:r>
            <a:r>
              <a:rPr lang="es-MX" sz="3600" dirty="0" smtClean="0">
                <a:solidFill>
                  <a:schemeClr val="tx1"/>
                </a:solidFill>
                <a:latin typeface="Comic Sans MS" pitchFamily="66" charset="0"/>
              </a:rPr>
              <a:t> </a:t>
            </a:r>
            <a:r>
              <a:rPr lang="es-MX" sz="2400" dirty="0" smtClean="0">
                <a:solidFill>
                  <a:schemeClr val="tx1"/>
                </a:solidFill>
                <a:latin typeface="Comic Sans MS" pitchFamily="66" charset="0"/>
              </a:rPr>
              <a:t>* samaritana,</a:t>
            </a:r>
            <a:r>
              <a:rPr lang="es-MX" sz="3600" dirty="0" smtClean="0">
                <a:solidFill>
                  <a:schemeClr val="tx1"/>
                </a:solidFill>
                <a:latin typeface="Comic Sans MS" pitchFamily="66" charset="0"/>
              </a:rPr>
              <a:t> </a:t>
            </a:r>
            <a:r>
              <a:rPr lang="es-MX" sz="2400" dirty="0" smtClean="0">
                <a:solidFill>
                  <a:schemeClr val="tx1"/>
                </a:solidFill>
                <a:latin typeface="Comic Sans MS" pitchFamily="66" charset="0"/>
              </a:rPr>
              <a:t>* las adúlteras,</a:t>
            </a:r>
            <a:r>
              <a:rPr lang="es-MX" sz="3600" dirty="0" smtClean="0">
                <a:solidFill>
                  <a:schemeClr val="tx1"/>
                </a:solidFill>
                <a:latin typeface="Comic Sans MS" pitchFamily="66" charset="0"/>
              </a:rPr>
              <a:t>  </a:t>
            </a:r>
            <a:br>
              <a:rPr lang="es-MX" sz="3600" dirty="0" smtClean="0">
                <a:solidFill>
                  <a:schemeClr val="tx1"/>
                </a:solidFill>
                <a:latin typeface="Comic Sans MS" pitchFamily="66" charset="0"/>
              </a:rPr>
            </a:br>
            <a:r>
              <a:rPr lang="es-MX" sz="2400" dirty="0" smtClean="0">
                <a:solidFill>
                  <a:schemeClr val="tx1"/>
                </a:solidFill>
                <a:latin typeface="Comic Sans MS" pitchFamily="66" charset="0"/>
              </a:rPr>
              <a:t>*las hermanas Martha y María * María Magdalena *       y frente a María su madre:</a:t>
            </a:r>
            <a:br>
              <a:rPr lang="es-MX" sz="2400" dirty="0" smtClean="0">
                <a:solidFill>
                  <a:schemeClr val="tx1"/>
                </a:solidFill>
                <a:latin typeface="Comic Sans MS" pitchFamily="66" charset="0"/>
              </a:rPr>
            </a:br>
            <a:r>
              <a:rPr lang="es-MX" sz="2400" dirty="0" smtClean="0">
                <a:solidFill>
                  <a:schemeClr val="tx1"/>
                </a:solidFill>
                <a:latin typeface="Comic Sans MS" pitchFamily="66" charset="0"/>
              </a:rPr>
              <a:t/>
            </a:r>
            <a:br>
              <a:rPr lang="es-MX" sz="2400" dirty="0" smtClean="0">
                <a:solidFill>
                  <a:schemeClr val="tx1"/>
                </a:solidFill>
                <a:latin typeface="Comic Sans MS" pitchFamily="66" charset="0"/>
              </a:rPr>
            </a:br>
            <a:r>
              <a:rPr lang="es-MX" sz="2400" dirty="0" smtClean="0">
                <a:solidFill>
                  <a:schemeClr val="tx1"/>
                </a:solidFill>
                <a:latin typeface="Comic Sans MS" pitchFamily="66" charset="0"/>
              </a:rPr>
              <a:t>Actitudes de aceptación, amor, comprensión y escucha empática.</a:t>
            </a:r>
            <a:endParaRPr lang="es-MX" sz="2400" dirty="0" smtClean="0">
              <a:solidFill>
                <a:schemeClr val="tx1"/>
              </a:solidFill>
            </a:endParaRPr>
          </a:p>
        </p:txBody>
      </p:sp>
      <p:sp>
        <p:nvSpPr>
          <p:cNvPr id="5124" name="2 Marcador de contenido"/>
          <p:cNvSpPr>
            <a:spLocks noGrp="1"/>
          </p:cNvSpPr>
          <p:nvPr>
            <p:ph idx="1"/>
          </p:nvPr>
        </p:nvSpPr>
        <p:spPr>
          <a:xfrm>
            <a:off x="1295400" y="3357563"/>
            <a:ext cx="5062538" cy="2738437"/>
          </a:xfrm>
        </p:spPr>
        <p:txBody>
          <a:bodyPr/>
          <a:lstStyle/>
          <a:p>
            <a:r>
              <a:rPr lang="es-MX" sz="2800" dirty="0" smtClean="0">
                <a:latin typeface="Arial" charset="0"/>
                <a:cs typeface="Arial" charset="0"/>
              </a:rPr>
              <a:t>Las Madres Responsables de Familia, recibirán de nosotros nuestra amistad, el reconocimiento a su dignidad, el aprecio y el amor que Jesús nos ofrece a todos sin condición.</a:t>
            </a:r>
            <a:endParaRPr lang="es-ES" sz="2800" dirty="0" smtClean="0">
              <a:latin typeface="Arial" charset="0"/>
              <a:cs typeface="Arial" charset="0"/>
            </a:endParaRPr>
          </a:p>
          <a:p>
            <a:endParaRPr lang="es-MX" dirty="0" smtClean="0"/>
          </a:p>
        </p:txBody>
      </p:sp>
      <p:graphicFrame>
        <p:nvGraphicFramePr>
          <p:cNvPr id="26628" name="Object 4"/>
          <p:cNvGraphicFramePr>
            <a:graphicFrameLocks noChangeAspect="1"/>
          </p:cNvGraphicFramePr>
          <p:nvPr/>
        </p:nvGraphicFramePr>
        <p:xfrm>
          <a:off x="6643688" y="3214688"/>
          <a:ext cx="2001837" cy="3048000"/>
        </p:xfrm>
        <a:graphic>
          <a:graphicData uri="http://schemas.openxmlformats.org/presentationml/2006/ole">
            <mc:AlternateContent xmlns:mc="http://schemas.openxmlformats.org/markup-compatibility/2006">
              <mc:Choice xmlns:v="urn:schemas-microsoft-com:vml" Requires="v">
                <p:oleObj spid="_x0000_s5130" name="Fotografía de Photo Editor" r:id="rId3" imgW="809738" imgH="1428949" progId="">
                  <p:embed/>
                </p:oleObj>
              </mc:Choice>
              <mc:Fallback>
                <p:oleObj name="Fotografía de Photo Editor" r:id="rId3" imgW="809738" imgH="1428949"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3688" y="3214688"/>
                        <a:ext cx="200183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mph" presetSubtype="0" fill="hold" nodeType="clickEffect">
                                  <p:stCondLst>
                                    <p:cond delay="0"/>
                                  </p:stCondLst>
                                  <p:childTnLst>
                                    <p:anim calcmode="discrete" valueType="str">
                                      <p:cBhvr>
                                        <p:cTn id="6" dur="1000" fill="hold"/>
                                        <p:tgtEl>
                                          <p:spTgt spid="2662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s-ES_tradnl" sz="3600" b="1" dirty="0" smtClean="0">
                <a:latin typeface="Arial" charset="0"/>
                <a:cs typeface="Arial" charset="0"/>
              </a:rPr>
              <a:t>1.-Objetivo del Servicio a Madres  </a:t>
            </a:r>
            <a:br>
              <a:rPr lang="es-ES_tradnl" sz="3600" b="1" dirty="0" smtClean="0">
                <a:latin typeface="Arial" charset="0"/>
                <a:cs typeface="Arial" charset="0"/>
              </a:rPr>
            </a:br>
            <a:r>
              <a:rPr lang="es-ES_tradnl" sz="3600" b="1" dirty="0" smtClean="0">
                <a:latin typeface="Arial" charset="0"/>
                <a:cs typeface="Arial" charset="0"/>
              </a:rPr>
              <a:t>     Responsables de Familia:</a:t>
            </a:r>
            <a:r>
              <a:rPr lang="es-ES_tradnl" sz="3600" b="1" dirty="0" smtClean="0">
                <a:solidFill>
                  <a:schemeClr val="tx1"/>
                </a:solidFill>
              </a:rPr>
              <a:t/>
            </a:r>
            <a:br>
              <a:rPr lang="es-ES_tradnl" sz="3600" b="1" dirty="0" smtClean="0">
                <a:solidFill>
                  <a:schemeClr val="tx1"/>
                </a:solidFill>
              </a:rPr>
            </a:br>
            <a:endParaRPr lang="es-MX" sz="3600" dirty="0" smtClean="0">
              <a:solidFill>
                <a:schemeClr val="tx1"/>
              </a:solidFill>
            </a:endParaRPr>
          </a:p>
        </p:txBody>
      </p:sp>
      <p:sp>
        <p:nvSpPr>
          <p:cNvPr id="25603" name="2 Marcador de contenido"/>
          <p:cNvSpPr>
            <a:spLocks noGrp="1"/>
          </p:cNvSpPr>
          <p:nvPr>
            <p:ph idx="1"/>
          </p:nvPr>
        </p:nvSpPr>
        <p:spPr>
          <a:xfrm>
            <a:off x="1295400" y="1857375"/>
            <a:ext cx="6877000" cy="4238625"/>
          </a:xfrm>
        </p:spPr>
        <p:txBody>
          <a:bodyPr/>
          <a:lstStyle/>
          <a:p>
            <a:pPr algn="just">
              <a:lnSpc>
                <a:spcPct val="90000"/>
              </a:lnSpc>
            </a:pPr>
            <a:r>
              <a:rPr lang="es-ES_tradnl" sz="2800" b="1" dirty="0" smtClean="0">
                <a:latin typeface="Arial" charset="0"/>
                <a:cs typeface="Arial" charset="0"/>
              </a:rPr>
              <a:t>“Que las madres responsables enriquezcan su proyecto de vida y el de sus familias identificando y desarrollando sus recursos personales, fortaleciendo sus capacidades  evangelizadoras y potenciando los valores  que dan cohesión y fortaleza a la familia a través de la vivencia del material de formación diseñado para este servicio”.</a:t>
            </a:r>
            <a:endParaRPr lang="en-US" sz="2800" b="1" dirty="0" smtClean="0">
              <a:latin typeface="Arial" charset="0"/>
              <a:cs typeface="Arial" charset="0"/>
            </a:endParaRPr>
          </a:p>
          <a:p>
            <a:pPr algn="just"/>
            <a:endParaRPr lang="es-MX" sz="2800" dirty="0" smtClean="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Título"/>
          <p:cNvSpPr>
            <a:spLocks noGrp="1"/>
          </p:cNvSpPr>
          <p:nvPr>
            <p:ph type="title"/>
          </p:nvPr>
        </p:nvSpPr>
        <p:spPr>
          <a:xfrm>
            <a:off x="1295400" y="404664"/>
            <a:ext cx="7772400" cy="1143000"/>
          </a:xfrm>
        </p:spPr>
        <p:txBody>
          <a:bodyPr/>
          <a:lstStyle/>
          <a:p>
            <a:r>
              <a:rPr lang="es-ES_tradnl" sz="3600" b="1" dirty="0" smtClean="0">
                <a:latin typeface="Arial" charset="0"/>
                <a:cs typeface="Arial" charset="0"/>
              </a:rPr>
              <a:t>   2.-Metodología del material              </a:t>
            </a:r>
            <a:br>
              <a:rPr lang="es-ES_tradnl" sz="3600" b="1" dirty="0" smtClean="0">
                <a:latin typeface="Arial" charset="0"/>
                <a:cs typeface="Arial" charset="0"/>
              </a:rPr>
            </a:br>
            <a:r>
              <a:rPr lang="es-ES_tradnl" sz="3600" b="1" dirty="0" smtClean="0">
                <a:latin typeface="Arial" charset="0"/>
                <a:cs typeface="Arial" charset="0"/>
              </a:rPr>
              <a:t>               de Formación:</a:t>
            </a:r>
            <a:endParaRPr lang="es-MX" sz="3600" dirty="0" smtClean="0">
              <a:latin typeface="Arial" charset="0"/>
              <a:cs typeface="Arial" charset="0"/>
            </a:endParaRPr>
          </a:p>
        </p:txBody>
      </p:sp>
      <p:sp>
        <p:nvSpPr>
          <p:cNvPr id="6148" name="2 Marcador de contenido"/>
          <p:cNvSpPr>
            <a:spLocks noGrp="1"/>
          </p:cNvSpPr>
          <p:nvPr>
            <p:ph idx="1"/>
          </p:nvPr>
        </p:nvSpPr>
        <p:spPr>
          <a:xfrm>
            <a:off x="1295400" y="1700808"/>
            <a:ext cx="7309048" cy="4114800"/>
          </a:xfrm>
        </p:spPr>
        <p:txBody>
          <a:bodyPr/>
          <a:lstStyle/>
          <a:p>
            <a:pPr algn="just"/>
            <a:r>
              <a:rPr lang="es-ES_tradnl" sz="2800" b="1" dirty="0" smtClean="0">
                <a:latin typeface="Arial" charset="0"/>
                <a:cs typeface="Arial" charset="0"/>
              </a:rPr>
              <a:t>La metodología se refiere a la manera en que se va a impartir el curso y esta es como la que se utiliza en el Ciclo Básico de Formación para matrimonios y que es el </a:t>
            </a:r>
            <a:r>
              <a:rPr lang="es-ES_tradnl" sz="2800" b="1" i="1" dirty="0" smtClean="0">
                <a:latin typeface="Arial" charset="0"/>
                <a:cs typeface="Arial" charset="0"/>
              </a:rPr>
              <a:t>ver, juzgar y actuar;</a:t>
            </a:r>
            <a:r>
              <a:rPr lang="es-ES_tradnl" sz="2800" b="1" dirty="0" smtClean="0">
                <a:latin typeface="Arial" charset="0"/>
                <a:cs typeface="Arial" charset="0"/>
              </a:rPr>
              <a:t> a la cual se le agregarán dos pasos mas: el </a:t>
            </a:r>
            <a:r>
              <a:rPr lang="es-ES_tradnl" sz="2800" b="1" i="1" dirty="0" smtClean="0">
                <a:latin typeface="Arial" charset="0"/>
                <a:cs typeface="Arial" charset="0"/>
              </a:rPr>
              <a:t>celebrar y el evaluar.</a:t>
            </a:r>
            <a:r>
              <a:rPr lang="es-ES_tradnl" sz="2800" b="1" dirty="0" smtClean="0">
                <a:solidFill>
                  <a:srgbClr val="0000FF"/>
                </a:solidFill>
                <a:latin typeface="Arial" charset="0"/>
                <a:cs typeface="Arial" charset="0"/>
              </a:rPr>
              <a:t> </a:t>
            </a:r>
            <a:br>
              <a:rPr lang="es-ES_tradnl" sz="2800" b="1" dirty="0" smtClean="0">
                <a:solidFill>
                  <a:srgbClr val="0000FF"/>
                </a:solidFill>
                <a:latin typeface="Arial" charset="0"/>
                <a:cs typeface="Arial" charset="0"/>
              </a:rPr>
            </a:br>
            <a:endParaRPr lang="en-US" b="1" dirty="0" smtClean="0">
              <a:solidFill>
                <a:srgbClr val="FF6600"/>
              </a:solidFill>
              <a:latin typeface="Arial" charset="0"/>
              <a:cs typeface="Arial" charset="0"/>
            </a:endParaRPr>
          </a:p>
          <a:p>
            <a:pPr algn="just"/>
            <a:endParaRPr lang="es-MX" dirty="0" smtClean="0"/>
          </a:p>
        </p:txBody>
      </p:sp>
      <p:graphicFrame>
        <p:nvGraphicFramePr>
          <p:cNvPr id="6146" name="Object 2"/>
          <p:cNvGraphicFramePr>
            <a:graphicFrameLocks noChangeAspect="1"/>
          </p:cNvGraphicFramePr>
          <p:nvPr/>
        </p:nvGraphicFramePr>
        <p:xfrm>
          <a:off x="3571875" y="4819650"/>
          <a:ext cx="1643063" cy="1824038"/>
        </p:xfrm>
        <a:graphic>
          <a:graphicData uri="http://schemas.openxmlformats.org/presentationml/2006/ole">
            <mc:AlternateContent xmlns:mc="http://schemas.openxmlformats.org/markup-compatibility/2006">
              <mc:Choice xmlns:v="urn:schemas-microsoft-com:vml" Requires="v">
                <p:oleObj spid="_x0000_s6154" name="Fotografía de Photo Editor" r:id="rId3" imgW="657317" imgH="762106" progId="">
                  <p:embed/>
                </p:oleObj>
              </mc:Choice>
              <mc:Fallback>
                <p:oleObj name="Fotografía de Photo Editor" r:id="rId3" imgW="657317" imgH="762106"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4819650"/>
                        <a:ext cx="1643063" cy="182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Rosado">
  <a:themeElements>
    <a:clrScheme name="Rosado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Rosado">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Rosado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Rosado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Rosado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osado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C:\Arquivos de Programas\Microsoft Office\Modelos\Estruturas de apresentação\ROSADO.POT</Template>
  <TotalTime>750</TotalTime>
  <Words>1573</Words>
  <Application>Microsoft Office PowerPoint</Application>
  <PresentationFormat>Presentación en pantalla (4:3)</PresentationFormat>
  <Paragraphs>147</Paragraphs>
  <Slides>21</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3" baseType="lpstr">
      <vt:lpstr>Rosado</vt:lpstr>
      <vt:lpstr>Fotografía de Photo Editor</vt:lpstr>
      <vt:lpstr>Presentación de PowerPoint</vt:lpstr>
      <vt:lpstr>     INTRODUCCIÓN:</vt:lpstr>
      <vt:lpstr>Presentación de PowerPoint</vt:lpstr>
      <vt:lpstr>       ANTECEDENTES:</vt:lpstr>
      <vt:lpstr>Las familias de madres responsables, a pesar de ser un tipo distinto de familia, han demostrado en los hechos, la posibilidad de ser una aceptada opción para sus integrantes, tanto en lo humano como en lo espiritual.</vt:lpstr>
      <vt:lpstr>Las necesidades en estas familias son similares a las de cualquier otro tipo de familia.</vt:lpstr>
      <vt:lpstr>Para trabajar asumiremos las actitudes de Jesús frente a la * samaritana, * las adúlteras,   *las hermanas Martha y María * María Magdalena *       y frente a María su madre:  Actitudes de aceptación, amor, comprensión y escucha empática.</vt:lpstr>
      <vt:lpstr>1.-Objetivo del Servicio a Madres        Responsables de Familia: </vt:lpstr>
      <vt:lpstr>   2.-Metodología del material                              de Formación:</vt:lpstr>
      <vt:lpstr>      METODOLOGÍA:</vt:lpstr>
      <vt:lpstr>3.- Los ejes temáticos del material de formación son:</vt:lpstr>
      <vt:lpstr>Descripción de los ejes Temáticos: </vt:lpstr>
      <vt:lpstr>Presentación de PowerPoint</vt:lpstr>
      <vt:lpstr>  4.- Bloques de Trabajo: </vt:lpstr>
      <vt:lpstr>5.- TEMAS DEL BLOQUE I :</vt:lpstr>
      <vt:lpstr>11.- Ser responsable no víctima. 12.- Sentirme acompañada y amada; una necesidad             irrenunciable. 13.- Muchas cosas te preocupan y una sola es la          importante. 14.- El sentido de mi vida. 15.- Mujer: ¿Por qué lloras? ¿A quien buscas?</vt:lpstr>
      <vt:lpstr> 6.- TEMAS DEL BLOQUE II :   </vt:lpstr>
      <vt:lpstr>26.- No teman, vayan a anunciarlo a mis hermanos. 27.- Adolescencia, un caso aparte.</vt:lpstr>
      <vt:lpstr>7.- BENEFICIOS QUE SE LOGRAN :</vt:lpstr>
      <vt:lpstr>8.- ¿COMO SE VIVE ESTE PROCESO? :</vt:lpstr>
      <vt:lpstr>Presentación de PowerPoint</vt:lpstr>
    </vt:vector>
  </TitlesOfParts>
  <Manager>www.hombresdevalor.org</Manager>
  <Company>TCU</Company>
  <LinksUpToDate>false</LinksUpToDate>
  <SharedDoc>false</SharedDoc>
  <HyperlinkBase>www.hombresdevalor.org</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APENAS UN ABRACITO...</dc:title>
  <dc:subject>un abrazo</dc:subject>
  <dc:creator>TCU</dc:creator>
  <cp:keywords>un abrazo, APENAS UN ABRACITO, ternura, relacion, comprensión.</cp:keywords>
  <dc:description>un abrazo, APENAS UN ABRACITO, ternura, relacion, comprensión. Amistad.</dc:description>
  <cp:lastModifiedBy>maria elena</cp:lastModifiedBy>
  <cp:revision>95</cp:revision>
  <dcterms:created xsi:type="dcterms:W3CDTF">1999-05-13T21:21:44Z</dcterms:created>
  <dcterms:modified xsi:type="dcterms:W3CDTF">2013-10-07T18:56:02Z</dcterms:modified>
  <cp:category>abrazo</cp:category>
</cp:coreProperties>
</file>