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30"/>
  </p:notesMasterIdLst>
  <p:sldIdLst>
    <p:sldId id="257" r:id="rId2"/>
    <p:sldId id="260" r:id="rId3"/>
    <p:sldId id="289" r:id="rId4"/>
    <p:sldId id="290" r:id="rId5"/>
    <p:sldId id="291" r:id="rId6"/>
    <p:sldId id="292" r:id="rId7"/>
    <p:sldId id="293" r:id="rId8"/>
    <p:sldId id="263" r:id="rId9"/>
    <p:sldId id="295" r:id="rId10"/>
    <p:sldId id="296" r:id="rId11"/>
    <p:sldId id="265" r:id="rId12"/>
    <p:sldId id="266" r:id="rId13"/>
    <p:sldId id="281" r:id="rId14"/>
    <p:sldId id="267" r:id="rId15"/>
    <p:sldId id="268" r:id="rId16"/>
    <p:sldId id="282" r:id="rId17"/>
    <p:sldId id="269" r:id="rId18"/>
    <p:sldId id="270" r:id="rId19"/>
    <p:sldId id="283" r:id="rId20"/>
    <p:sldId id="271" r:id="rId21"/>
    <p:sldId id="272" r:id="rId22"/>
    <p:sldId id="285" r:id="rId23"/>
    <p:sldId id="273" r:id="rId24"/>
    <p:sldId id="274" r:id="rId25"/>
    <p:sldId id="287" r:id="rId26"/>
    <p:sldId id="284" r:id="rId27"/>
    <p:sldId id="288" r:id="rId28"/>
    <p:sldId id="297" r:id="rId29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6471" autoAdjust="0"/>
  </p:normalViewPr>
  <p:slideViewPr>
    <p:cSldViewPr snapToGrid="0">
      <p:cViewPr varScale="1">
        <p:scale>
          <a:sx n="86" d="100"/>
          <a:sy n="8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093102-1A70-436B-947C-438ED94584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C85587C-0FD3-48E9-B9D2-4CC3422BC46C}">
      <dgm:prSet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es-MX" sz="32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CURSO-TALLER</a:t>
          </a:r>
        </a:p>
        <a:p>
          <a:pPr algn="ctr" rtl="0"/>
          <a:r>
            <a:rPr lang="es-MX" sz="32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Metodología</a:t>
          </a:r>
          <a:endParaRPr lang="es-MX" sz="3200" b="1" i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66D9D34-FB8E-45A2-83DB-D020FE63F558}" type="parTrans" cxnId="{735B5260-D85B-44B8-9CC8-FA46EB732A25}">
      <dgm:prSet/>
      <dgm:spPr/>
      <dgm:t>
        <a:bodyPr/>
        <a:lstStyle/>
        <a:p>
          <a:pPr algn="ctr"/>
          <a:endParaRPr lang="es-MX" sz="320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71D54A8-D043-40A4-9D1C-3897B17F1253}" type="sibTrans" cxnId="{735B5260-D85B-44B8-9CC8-FA46EB732A25}">
      <dgm:prSet/>
      <dgm:spPr/>
      <dgm:t>
        <a:bodyPr/>
        <a:lstStyle/>
        <a:p>
          <a:pPr algn="ctr"/>
          <a:endParaRPr lang="es-MX" sz="320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7D8368D-C3BF-4476-A785-A7A2E9A1B733}" type="pres">
      <dgm:prSet presAssocID="{DA093102-1A70-436B-947C-438ED94584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C1A6E99-B625-4E12-BA9C-ABC97A18A230}" type="pres">
      <dgm:prSet presAssocID="{1C85587C-0FD3-48E9-B9D2-4CC3422BC46C}" presName="parentText" presStyleLbl="node1" presStyleIdx="0" presStyleCnt="1" custLinFactNeighborX="-74036" custLinFactNeighborY="801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35B5260-D85B-44B8-9CC8-FA46EB732A25}" srcId="{DA093102-1A70-436B-947C-438ED9458411}" destId="{1C85587C-0FD3-48E9-B9D2-4CC3422BC46C}" srcOrd="0" destOrd="0" parTransId="{966D9D34-FB8E-45A2-83DB-D020FE63F558}" sibTransId="{671D54A8-D043-40A4-9D1C-3897B17F1253}"/>
    <dgm:cxn modelId="{D92804C7-6F9E-4E93-9969-892F61ABE1CC}" type="presOf" srcId="{DA093102-1A70-436B-947C-438ED9458411}" destId="{27D8368D-C3BF-4476-A785-A7A2E9A1B733}" srcOrd="0" destOrd="0" presId="urn:microsoft.com/office/officeart/2005/8/layout/vList2"/>
    <dgm:cxn modelId="{2D5500EC-631F-455F-9D17-64C845954F86}" type="presOf" srcId="{1C85587C-0FD3-48E9-B9D2-4CC3422BC46C}" destId="{7C1A6E99-B625-4E12-BA9C-ABC97A18A230}" srcOrd="0" destOrd="0" presId="urn:microsoft.com/office/officeart/2005/8/layout/vList2"/>
    <dgm:cxn modelId="{384EDFEE-BC0A-4DAD-A4D3-455910EB7AFE}" type="presParOf" srcId="{27D8368D-C3BF-4476-A785-A7A2E9A1B733}" destId="{7C1A6E99-B625-4E12-BA9C-ABC97A18A230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213399-6DAE-4793-8AB7-47E5EDE16C0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B586BB4-33C8-41CC-AAF1-95142A5C384A}">
      <dgm:prSet custT="1"/>
      <dgm:spPr>
        <a:noFill/>
        <a:ln>
          <a:noFill/>
        </a:ln>
      </dgm:spPr>
      <dgm:t>
        <a:bodyPr/>
        <a:lstStyle/>
        <a:p>
          <a:pPr algn="l" rtl="0"/>
          <a:r>
            <a:rPr lang="es-ES_tradnl" sz="3200" b="1" dirty="0" smtClean="0">
              <a:solidFill>
                <a:schemeClr val="tx1"/>
              </a:solidFill>
            </a:rPr>
            <a:t>CAPÍTULO 1</a:t>
          </a:r>
          <a:endParaRPr lang="en-US" sz="3200" b="1" dirty="0">
            <a:solidFill>
              <a:schemeClr val="tx1"/>
            </a:solidFill>
          </a:endParaRPr>
        </a:p>
      </dgm:t>
    </dgm:pt>
    <dgm:pt modelId="{C85DE23B-08F9-4C05-A1A5-C7D8B6A027B0}" type="parTrans" cxnId="{095B6B77-2455-48AD-BAE9-5EBBD5537B52}">
      <dgm:prSet/>
      <dgm:spPr/>
      <dgm:t>
        <a:bodyPr/>
        <a:lstStyle/>
        <a:p>
          <a:endParaRPr lang="es-MX"/>
        </a:p>
      </dgm:t>
    </dgm:pt>
    <dgm:pt modelId="{3A9BB403-3B43-476A-895B-F0A917BB10AC}" type="sibTrans" cxnId="{095B6B77-2455-48AD-BAE9-5EBBD5537B52}">
      <dgm:prSet/>
      <dgm:spPr/>
      <dgm:t>
        <a:bodyPr/>
        <a:lstStyle/>
        <a:p>
          <a:endParaRPr lang="es-MX"/>
        </a:p>
      </dgm:t>
    </dgm:pt>
    <dgm:pt modelId="{FE3E4D3D-8B6A-4F61-85C3-F05CCD9D2CB7}" type="pres">
      <dgm:prSet presAssocID="{9A213399-6DAE-4793-8AB7-47E5EDE16C0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D6FD48-63F3-44FF-9250-364B649171B2}" type="pres">
      <dgm:prSet presAssocID="{9A213399-6DAE-4793-8AB7-47E5EDE16C01}" presName="arrow" presStyleLbl="bgShp" presStyleIdx="0" presStyleCnt="1" custLinFactNeighborX="110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</dgm:pt>
    <dgm:pt modelId="{C84E39E6-38E9-431D-AF28-83F056A16F73}" type="pres">
      <dgm:prSet presAssocID="{9A213399-6DAE-4793-8AB7-47E5EDE16C01}" presName="linearProcess" presStyleCnt="0"/>
      <dgm:spPr/>
    </dgm:pt>
    <dgm:pt modelId="{12A59624-6454-4DFC-B6E2-01B61FC5D938}" type="pres">
      <dgm:prSet presAssocID="{3B586BB4-33C8-41CC-AAF1-95142A5C384A}" presName="textNode" presStyleLbl="node1" presStyleIdx="0" presStyleCnt="1" custLinFactNeighborX="-10287" custLinFactNeighborY="83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5A4DC7A-5283-4702-92D9-6698484A8FD0}" type="presOf" srcId="{3B586BB4-33C8-41CC-AAF1-95142A5C384A}" destId="{12A59624-6454-4DFC-B6E2-01B61FC5D938}" srcOrd="0" destOrd="0" presId="urn:microsoft.com/office/officeart/2005/8/layout/hProcess9"/>
    <dgm:cxn modelId="{B20CEFC2-E888-4AF4-9B8B-A39C67D9C260}" type="presOf" srcId="{9A213399-6DAE-4793-8AB7-47E5EDE16C01}" destId="{FE3E4D3D-8B6A-4F61-85C3-F05CCD9D2CB7}" srcOrd="0" destOrd="0" presId="urn:microsoft.com/office/officeart/2005/8/layout/hProcess9"/>
    <dgm:cxn modelId="{095B6B77-2455-48AD-BAE9-5EBBD5537B52}" srcId="{9A213399-6DAE-4793-8AB7-47E5EDE16C01}" destId="{3B586BB4-33C8-41CC-AAF1-95142A5C384A}" srcOrd="0" destOrd="0" parTransId="{C85DE23B-08F9-4C05-A1A5-C7D8B6A027B0}" sibTransId="{3A9BB403-3B43-476A-895B-F0A917BB10AC}"/>
    <dgm:cxn modelId="{C7964E9B-11DE-40B8-8406-16218A61E9AE}" type="presParOf" srcId="{FE3E4D3D-8B6A-4F61-85C3-F05CCD9D2CB7}" destId="{E9D6FD48-63F3-44FF-9250-364B649171B2}" srcOrd="0" destOrd="0" presId="urn:microsoft.com/office/officeart/2005/8/layout/hProcess9"/>
    <dgm:cxn modelId="{C476070E-1809-4A2E-82A3-6DC902F3380E}" type="presParOf" srcId="{FE3E4D3D-8B6A-4F61-85C3-F05CCD9D2CB7}" destId="{C84E39E6-38E9-431D-AF28-83F056A16F73}" srcOrd="1" destOrd="0" presId="urn:microsoft.com/office/officeart/2005/8/layout/hProcess9"/>
    <dgm:cxn modelId="{81700B90-9723-4B08-BFB9-86D668478AA7}" type="presParOf" srcId="{C84E39E6-38E9-431D-AF28-83F056A16F73}" destId="{12A59624-6454-4DFC-B6E2-01B61FC5D93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213399-6DAE-4793-8AB7-47E5EDE16C0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B586BB4-33C8-41CC-AAF1-95142A5C384A}">
      <dgm:prSet custT="1"/>
      <dgm:spPr>
        <a:noFill/>
        <a:ln>
          <a:noFill/>
        </a:ln>
      </dgm:spPr>
      <dgm:t>
        <a:bodyPr/>
        <a:lstStyle/>
        <a:p>
          <a:pPr algn="l" rtl="0"/>
          <a:r>
            <a:rPr lang="es-ES_tradnl" sz="3200" b="1" dirty="0" smtClean="0">
              <a:solidFill>
                <a:schemeClr val="tx1"/>
              </a:solidFill>
            </a:rPr>
            <a:t>CAPÍTULO 2</a:t>
          </a:r>
          <a:endParaRPr lang="en-US" sz="3200" b="1" dirty="0">
            <a:solidFill>
              <a:schemeClr val="tx1"/>
            </a:solidFill>
          </a:endParaRPr>
        </a:p>
      </dgm:t>
    </dgm:pt>
    <dgm:pt modelId="{C85DE23B-08F9-4C05-A1A5-C7D8B6A027B0}" type="parTrans" cxnId="{095B6B77-2455-48AD-BAE9-5EBBD5537B52}">
      <dgm:prSet/>
      <dgm:spPr/>
      <dgm:t>
        <a:bodyPr/>
        <a:lstStyle/>
        <a:p>
          <a:endParaRPr lang="es-MX"/>
        </a:p>
      </dgm:t>
    </dgm:pt>
    <dgm:pt modelId="{3A9BB403-3B43-476A-895B-F0A917BB10AC}" type="sibTrans" cxnId="{095B6B77-2455-48AD-BAE9-5EBBD5537B52}">
      <dgm:prSet/>
      <dgm:spPr/>
      <dgm:t>
        <a:bodyPr/>
        <a:lstStyle/>
        <a:p>
          <a:endParaRPr lang="es-MX"/>
        </a:p>
      </dgm:t>
    </dgm:pt>
    <dgm:pt modelId="{FE3E4D3D-8B6A-4F61-85C3-F05CCD9D2CB7}" type="pres">
      <dgm:prSet presAssocID="{9A213399-6DAE-4793-8AB7-47E5EDE16C0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D6FD48-63F3-44FF-9250-364B649171B2}" type="pres">
      <dgm:prSet presAssocID="{9A213399-6DAE-4793-8AB7-47E5EDE16C01}" presName="arrow" presStyleLbl="bgShp" presStyleIdx="0" presStyleCnt="1" custLinFactNeighborX="110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</dgm:pt>
    <dgm:pt modelId="{C84E39E6-38E9-431D-AF28-83F056A16F73}" type="pres">
      <dgm:prSet presAssocID="{9A213399-6DAE-4793-8AB7-47E5EDE16C01}" presName="linearProcess" presStyleCnt="0"/>
      <dgm:spPr/>
    </dgm:pt>
    <dgm:pt modelId="{12A59624-6454-4DFC-B6E2-01B61FC5D938}" type="pres">
      <dgm:prSet presAssocID="{3B586BB4-33C8-41CC-AAF1-95142A5C384A}" presName="textNode" presStyleLbl="node1" presStyleIdx="0" presStyleCnt="1" custLinFactNeighborX="-10287" custLinFactNeighborY="83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95B6B77-2455-48AD-BAE9-5EBBD5537B52}" srcId="{9A213399-6DAE-4793-8AB7-47E5EDE16C01}" destId="{3B586BB4-33C8-41CC-AAF1-95142A5C384A}" srcOrd="0" destOrd="0" parTransId="{C85DE23B-08F9-4C05-A1A5-C7D8B6A027B0}" sibTransId="{3A9BB403-3B43-476A-895B-F0A917BB10AC}"/>
    <dgm:cxn modelId="{CF9DDD83-62EC-4E12-A2B5-E4A5520F1C49}" type="presOf" srcId="{3B586BB4-33C8-41CC-AAF1-95142A5C384A}" destId="{12A59624-6454-4DFC-B6E2-01B61FC5D938}" srcOrd="0" destOrd="0" presId="urn:microsoft.com/office/officeart/2005/8/layout/hProcess9"/>
    <dgm:cxn modelId="{CF006A82-FDEA-493D-8758-915E484B34EE}" type="presOf" srcId="{9A213399-6DAE-4793-8AB7-47E5EDE16C01}" destId="{FE3E4D3D-8B6A-4F61-85C3-F05CCD9D2CB7}" srcOrd="0" destOrd="0" presId="urn:microsoft.com/office/officeart/2005/8/layout/hProcess9"/>
    <dgm:cxn modelId="{695CE14A-E205-44A6-A11E-50E7A10A4F06}" type="presParOf" srcId="{FE3E4D3D-8B6A-4F61-85C3-F05CCD9D2CB7}" destId="{E9D6FD48-63F3-44FF-9250-364B649171B2}" srcOrd="0" destOrd="0" presId="urn:microsoft.com/office/officeart/2005/8/layout/hProcess9"/>
    <dgm:cxn modelId="{91BDC05C-9A6D-4656-9034-454D159AB4D8}" type="presParOf" srcId="{FE3E4D3D-8B6A-4F61-85C3-F05CCD9D2CB7}" destId="{C84E39E6-38E9-431D-AF28-83F056A16F73}" srcOrd="1" destOrd="0" presId="urn:microsoft.com/office/officeart/2005/8/layout/hProcess9"/>
    <dgm:cxn modelId="{C1DF363A-3629-4AF5-8E12-9ABB76D2715C}" type="presParOf" srcId="{C84E39E6-38E9-431D-AF28-83F056A16F73}" destId="{12A59624-6454-4DFC-B6E2-01B61FC5D93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213399-6DAE-4793-8AB7-47E5EDE16C0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B586BB4-33C8-41CC-AAF1-95142A5C384A}">
      <dgm:prSet custT="1"/>
      <dgm:spPr>
        <a:noFill/>
        <a:ln>
          <a:noFill/>
        </a:ln>
      </dgm:spPr>
      <dgm:t>
        <a:bodyPr/>
        <a:lstStyle/>
        <a:p>
          <a:pPr algn="l" rtl="0"/>
          <a:r>
            <a:rPr lang="es-ES_tradnl" sz="3200" b="1" dirty="0" smtClean="0">
              <a:solidFill>
                <a:schemeClr val="tx1"/>
              </a:solidFill>
            </a:rPr>
            <a:t>CAPÍTULO 3</a:t>
          </a:r>
          <a:endParaRPr lang="en-US" sz="3200" b="1" dirty="0">
            <a:solidFill>
              <a:schemeClr val="tx1"/>
            </a:solidFill>
          </a:endParaRPr>
        </a:p>
      </dgm:t>
    </dgm:pt>
    <dgm:pt modelId="{C85DE23B-08F9-4C05-A1A5-C7D8B6A027B0}" type="parTrans" cxnId="{095B6B77-2455-48AD-BAE9-5EBBD5537B52}">
      <dgm:prSet/>
      <dgm:spPr/>
      <dgm:t>
        <a:bodyPr/>
        <a:lstStyle/>
        <a:p>
          <a:endParaRPr lang="es-MX"/>
        </a:p>
      </dgm:t>
    </dgm:pt>
    <dgm:pt modelId="{3A9BB403-3B43-476A-895B-F0A917BB10AC}" type="sibTrans" cxnId="{095B6B77-2455-48AD-BAE9-5EBBD5537B52}">
      <dgm:prSet/>
      <dgm:spPr/>
      <dgm:t>
        <a:bodyPr/>
        <a:lstStyle/>
        <a:p>
          <a:endParaRPr lang="es-MX"/>
        </a:p>
      </dgm:t>
    </dgm:pt>
    <dgm:pt modelId="{FE3E4D3D-8B6A-4F61-85C3-F05CCD9D2CB7}" type="pres">
      <dgm:prSet presAssocID="{9A213399-6DAE-4793-8AB7-47E5EDE16C0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D6FD48-63F3-44FF-9250-364B649171B2}" type="pres">
      <dgm:prSet presAssocID="{9A213399-6DAE-4793-8AB7-47E5EDE16C01}" presName="arrow" presStyleLbl="bgShp" presStyleIdx="0" presStyleCnt="1" custLinFactNeighborX="110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</dgm:pt>
    <dgm:pt modelId="{C84E39E6-38E9-431D-AF28-83F056A16F73}" type="pres">
      <dgm:prSet presAssocID="{9A213399-6DAE-4793-8AB7-47E5EDE16C01}" presName="linearProcess" presStyleCnt="0"/>
      <dgm:spPr/>
    </dgm:pt>
    <dgm:pt modelId="{12A59624-6454-4DFC-B6E2-01B61FC5D938}" type="pres">
      <dgm:prSet presAssocID="{3B586BB4-33C8-41CC-AAF1-95142A5C384A}" presName="textNode" presStyleLbl="node1" presStyleIdx="0" presStyleCnt="1" custLinFactNeighborX="-10287" custLinFactNeighborY="83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95B6B77-2455-48AD-BAE9-5EBBD5537B52}" srcId="{9A213399-6DAE-4793-8AB7-47E5EDE16C01}" destId="{3B586BB4-33C8-41CC-AAF1-95142A5C384A}" srcOrd="0" destOrd="0" parTransId="{C85DE23B-08F9-4C05-A1A5-C7D8B6A027B0}" sibTransId="{3A9BB403-3B43-476A-895B-F0A917BB10AC}"/>
    <dgm:cxn modelId="{5D2D994D-7E13-4578-8B95-7690BAF8535D}" type="presOf" srcId="{3B586BB4-33C8-41CC-AAF1-95142A5C384A}" destId="{12A59624-6454-4DFC-B6E2-01B61FC5D938}" srcOrd="0" destOrd="0" presId="urn:microsoft.com/office/officeart/2005/8/layout/hProcess9"/>
    <dgm:cxn modelId="{F1306434-2ACF-402C-A578-2C27F6F85FF0}" type="presOf" srcId="{9A213399-6DAE-4793-8AB7-47E5EDE16C01}" destId="{FE3E4D3D-8B6A-4F61-85C3-F05CCD9D2CB7}" srcOrd="0" destOrd="0" presId="urn:microsoft.com/office/officeart/2005/8/layout/hProcess9"/>
    <dgm:cxn modelId="{956ACA55-713B-495F-9CE9-4F097F165B32}" type="presParOf" srcId="{FE3E4D3D-8B6A-4F61-85C3-F05CCD9D2CB7}" destId="{E9D6FD48-63F3-44FF-9250-364B649171B2}" srcOrd="0" destOrd="0" presId="urn:microsoft.com/office/officeart/2005/8/layout/hProcess9"/>
    <dgm:cxn modelId="{1057256B-D276-4D44-8D91-19807D0C25BB}" type="presParOf" srcId="{FE3E4D3D-8B6A-4F61-85C3-F05CCD9D2CB7}" destId="{C84E39E6-38E9-431D-AF28-83F056A16F73}" srcOrd="1" destOrd="0" presId="urn:microsoft.com/office/officeart/2005/8/layout/hProcess9"/>
    <dgm:cxn modelId="{B7909175-D064-4C9A-9CD0-39FA69A7E24E}" type="presParOf" srcId="{C84E39E6-38E9-431D-AF28-83F056A16F73}" destId="{12A59624-6454-4DFC-B6E2-01B61FC5D93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213399-6DAE-4793-8AB7-47E5EDE16C0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B586BB4-33C8-41CC-AAF1-95142A5C384A}">
      <dgm:prSet custT="1"/>
      <dgm:spPr>
        <a:noFill/>
        <a:ln>
          <a:noFill/>
        </a:ln>
      </dgm:spPr>
      <dgm:t>
        <a:bodyPr/>
        <a:lstStyle/>
        <a:p>
          <a:pPr algn="l" rtl="0"/>
          <a:r>
            <a:rPr lang="es-ES_tradnl" sz="3200" b="1" dirty="0" smtClean="0">
              <a:solidFill>
                <a:schemeClr val="tx1"/>
              </a:solidFill>
            </a:rPr>
            <a:t>CAPÍTULO  4</a:t>
          </a:r>
          <a:endParaRPr lang="en-US" sz="3200" b="1" dirty="0">
            <a:solidFill>
              <a:schemeClr val="tx1"/>
            </a:solidFill>
          </a:endParaRPr>
        </a:p>
      </dgm:t>
    </dgm:pt>
    <dgm:pt modelId="{C85DE23B-08F9-4C05-A1A5-C7D8B6A027B0}" type="parTrans" cxnId="{095B6B77-2455-48AD-BAE9-5EBBD5537B52}">
      <dgm:prSet/>
      <dgm:spPr/>
      <dgm:t>
        <a:bodyPr/>
        <a:lstStyle/>
        <a:p>
          <a:endParaRPr lang="es-MX"/>
        </a:p>
      </dgm:t>
    </dgm:pt>
    <dgm:pt modelId="{3A9BB403-3B43-476A-895B-F0A917BB10AC}" type="sibTrans" cxnId="{095B6B77-2455-48AD-BAE9-5EBBD5537B52}">
      <dgm:prSet/>
      <dgm:spPr/>
      <dgm:t>
        <a:bodyPr/>
        <a:lstStyle/>
        <a:p>
          <a:endParaRPr lang="es-MX"/>
        </a:p>
      </dgm:t>
    </dgm:pt>
    <dgm:pt modelId="{FE3E4D3D-8B6A-4F61-85C3-F05CCD9D2CB7}" type="pres">
      <dgm:prSet presAssocID="{9A213399-6DAE-4793-8AB7-47E5EDE16C0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D6FD48-63F3-44FF-9250-364B649171B2}" type="pres">
      <dgm:prSet presAssocID="{9A213399-6DAE-4793-8AB7-47E5EDE16C01}" presName="arrow" presStyleLbl="bgShp" presStyleIdx="0" presStyleCnt="1" custLinFactNeighborX="110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</dgm:pt>
    <dgm:pt modelId="{C84E39E6-38E9-431D-AF28-83F056A16F73}" type="pres">
      <dgm:prSet presAssocID="{9A213399-6DAE-4793-8AB7-47E5EDE16C01}" presName="linearProcess" presStyleCnt="0"/>
      <dgm:spPr/>
    </dgm:pt>
    <dgm:pt modelId="{12A59624-6454-4DFC-B6E2-01B61FC5D938}" type="pres">
      <dgm:prSet presAssocID="{3B586BB4-33C8-41CC-AAF1-95142A5C384A}" presName="textNode" presStyleLbl="node1" presStyleIdx="0" presStyleCnt="1" custLinFactNeighborX="-10287" custLinFactNeighborY="83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95B6B77-2455-48AD-BAE9-5EBBD5537B52}" srcId="{9A213399-6DAE-4793-8AB7-47E5EDE16C01}" destId="{3B586BB4-33C8-41CC-AAF1-95142A5C384A}" srcOrd="0" destOrd="0" parTransId="{C85DE23B-08F9-4C05-A1A5-C7D8B6A027B0}" sibTransId="{3A9BB403-3B43-476A-895B-F0A917BB10AC}"/>
    <dgm:cxn modelId="{AF432DF2-40FD-48FA-B39E-E5EC9CBE8955}" type="presOf" srcId="{9A213399-6DAE-4793-8AB7-47E5EDE16C01}" destId="{FE3E4D3D-8B6A-4F61-85C3-F05CCD9D2CB7}" srcOrd="0" destOrd="0" presId="urn:microsoft.com/office/officeart/2005/8/layout/hProcess9"/>
    <dgm:cxn modelId="{3FBF5ECC-BDD5-416E-9DD9-9C20C93F675D}" type="presOf" srcId="{3B586BB4-33C8-41CC-AAF1-95142A5C384A}" destId="{12A59624-6454-4DFC-B6E2-01B61FC5D938}" srcOrd="0" destOrd="0" presId="urn:microsoft.com/office/officeart/2005/8/layout/hProcess9"/>
    <dgm:cxn modelId="{778943E6-83BE-4D9E-80AC-25CCC1E276E8}" type="presParOf" srcId="{FE3E4D3D-8B6A-4F61-85C3-F05CCD9D2CB7}" destId="{E9D6FD48-63F3-44FF-9250-364B649171B2}" srcOrd="0" destOrd="0" presId="urn:microsoft.com/office/officeart/2005/8/layout/hProcess9"/>
    <dgm:cxn modelId="{9736D2DE-DD47-48C3-9D50-051A265ABEEF}" type="presParOf" srcId="{FE3E4D3D-8B6A-4F61-85C3-F05CCD9D2CB7}" destId="{C84E39E6-38E9-431D-AF28-83F056A16F73}" srcOrd="1" destOrd="0" presId="urn:microsoft.com/office/officeart/2005/8/layout/hProcess9"/>
    <dgm:cxn modelId="{977A5420-3A3D-4BFA-BE64-8CFB85E2F77E}" type="presParOf" srcId="{C84E39E6-38E9-431D-AF28-83F056A16F73}" destId="{12A59624-6454-4DFC-B6E2-01B61FC5D93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213399-6DAE-4793-8AB7-47E5EDE16C0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B586BB4-33C8-41CC-AAF1-95142A5C384A}">
      <dgm:prSet custT="1"/>
      <dgm:spPr>
        <a:noFill/>
        <a:ln>
          <a:noFill/>
        </a:ln>
      </dgm:spPr>
      <dgm:t>
        <a:bodyPr/>
        <a:lstStyle/>
        <a:p>
          <a:pPr algn="l" rtl="0"/>
          <a:r>
            <a:rPr lang="es-ES_tradnl" sz="3200" b="1" dirty="0" smtClean="0">
              <a:solidFill>
                <a:schemeClr val="tx1"/>
              </a:solidFill>
            </a:rPr>
            <a:t>CAPÍTULO  5</a:t>
          </a:r>
          <a:endParaRPr lang="en-US" sz="3200" b="1" dirty="0">
            <a:solidFill>
              <a:schemeClr val="tx1"/>
            </a:solidFill>
          </a:endParaRPr>
        </a:p>
      </dgm:t>
    </dgm:pt>
    <dgm:pt modelId="{C85DE23B-08F9-4C05-A1A5-C7D8B6A027B0}" type="parTrans" cxnId="{095B6B77-2455-48AD-BAE9-5EBBD5537B52}">
      <dgm:prSet/>
      <dgm:spPr/>
      <dgm:t>
        <a:bodyPr/>
        <a:lstStyle/>
        <a:p>
          <a:endParaRPr lang="es-MX"/>
        </a:p>
      </dgm:t>
    </dgm:pt>
    <dgm:pt modelId="{3A9BB403-3B43-476A-895B-F0A917BB10AC}" type="sibTrans" cxnId="{095B6B77-2455-48AD-BAE9-5EBBD5537B52}">
      <dgm:prSet/>
      <dgm:spPr/>
      <dgm:t>
        <a:bodyPr/>
        <a:lstStyle/>
        <a:p>
          <a:endParaRPr lang="es-MX"/>
        </a:p>
      </dgm:t>
    </dgm:pt>
    <dgm:pt modelId="{FE3E4D3D-8B6A-4F61-85C3-F05CCD9D2CB7}" type="pres">
      <dgm:prSet presAssocID="{9A213399-6DAE-4793-8AB7-47E5EDE16C0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D6FD48-63F3-44FF-9250-364B649171B2}" type="pres">
      <dgm:prSet presAssocID="{9A213399-6DAE-4793-8AB7-47E5EDE16C01}" presName="arrow" presStyleLbl="bgShp" presStyleIdx="0" presStyleCnt="1" custLinFactNeighborX="846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</dgm:pt>
    <dgm:pt modelId="{C84E39E6-38E9-431D-AF28-83F056A16F73}" type="pres">
      <dgm:prSet presAssocID="{9A213399-6DAE-4793-8AB7-47E5EDE16C01}" presName="linearProcess" presStyleCnt="0"/>
      <dgm:spPr/>
    </dgm:pt>
    <dgm:pt modelId="{12A59624-6454-4DFC-B6E2-01B61FC5D938}" type="pres">
      <dgm:prSet presAssocID="{3B586BB4-33C8-41CC-AAF1-95142A5C384A}" presName="textNode" presStyleLbl="node1" presStyleIdx="0" presStyleCnt="1" custLinFactNeighborX="-10287" custLinFactNeighborY="83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95B6B77-2455-48AD-BAE9-5EBBD5537B52}" srcId="{9A213399-6DAE-4793-8AB7-47E5EDE16C01}" destId="{3B586BB4-33C8-41CC-AAF1-95142A5C384A}" srcOrd="0" destOrd="0" parTransId="{C85DE23B-08F9-4C05-A1A5-C7D8B6A027B0}" sibTransId="{3A9BB403-3B43-476A-895B-F0A917BB10AC}"/>
    <dgm:cxn modelId="{7E16305A-4A0B-4E73-BF80-181E68DCE79A}" type="presOf" srcId="{9A213399-6DAE-4793-8AB7-47E5EDE16C01}" destId="{FE3E4D3D-8B6A-4F61-85C3-F05CCD9D2CB7}" srcOrd="0" destOrd="0" presId="urn:microsoft.com/office/officeart/2005/8/layout/hProcess9"/>
    <dgm:cxn modelId="{25EA9176-B5F7-41C9-B692-F559F1FE84CC}" type="presOf" srcId="{3B586BB4-33C8-41CC-AAF1-95142A5C384A}" destId="{12A59624-6454-4DFC-B6E2-01B61FC5D938}" srcOrd="0" destOrd="0" presId="urn:microsoft.com/office/officeart/2005/8/layout/hProcess9"/>
    <dgm:cxn modelId="{B4224F71-5C66-4E47-A7E1-81C65576DC5A}" type="presParOf" srcId="{FE3E4D3D-8B6A-4F61-85C3-F05CCD9D2CB7}" destId="{E9D6FD48-63F3-44FF-9250-364B649171B2}" srcOrd="0" destOrd="0" presId="urn:microsoft.com/office/officeart/2005/8/layout/hProcess9"/>
    <dgm:cxn modelId="{9B803C04-E192-41CF-9CFF-A639A5FF772E}" type="presParOf" srcId="{FE3E4D3D-8B6A-4F61-85C3-F05CCD9D2CB7}" destId="{C84E39E6-38E9-431D-AF28-83F056A16F73}" srcOrd="1" destOrd="0" presId="urn:microsoft.com/office/officeart/2005/8/layout/hProcess9"/>
    <dgm:cxn modelId="{846FB52F-99A6-4D8B-8503-AE524CC4E315}" type="presParOf" srcId="{C84E39E6-38E9-431D-AF28-83F056A16F73}" destId="{12A59624-6454-4DFC-B6E2-01B61FC5D93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213399-6DAE-4793-8AB7-47E5EDE16C0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B586BB4-33C8-41CC-AAF1-95142A5C384A}">
      <dgm:prSet custT="1"/>
      <dgm:spPr>
        <a:noFill/>
        <a:ln>
          <a:noFill/>
        </a:ln>
      </dgm:spPr>
      <dgm:t>
        <a:bodyPr/>
        <a:lstStyle/>
        <a:p>
          <a:pPr algn="l" rtl="0"/>
          <a:r>
            <a:rPr lang="es-ES_tradnl" sz="3200" b="1" dirty="0" smtClean="0">
              <a:solidFill>
                <a:schemeClr val="tx1"/>
              </a:solidFill>
            </a:rPr>
            <a:t>CAPÍTULO  6</a:t>
          </a:r>
          <a:endParaRPr lang="en-US" sz="3200" b="1" dirty="0">
            <a:solidFill>
              <a:schemeClr val="tx1"/>
            </a:solidFill>
          </a:endParaRPr>
        </a:p>
      </dgm:t>
    </dgm:pt>
    <dgm:pt modelId="{C85DE23B-08F9-4C05-A1A5-C7D8B6A027B0}" type="parTrans" cxnId="{095B6B77-2455-48AD-BAE9-5EBBD5537B52}">
      <dgm:prSet/>
      <dgm:spPr/>
      <dgm:t>
        <a:bodyPr/>
        <a:lstStyle/>
        <a:p>
          <a:endParaRPr lang="es-MX"/>
        </a:p>
      </dgm:t>
    </dgm:pt>
    <dgm:pt modelId="{3A9BB403-3B43-476A-895B-F0A917BB10AC}" type="sibTrans" cxnId="{095B6B77-2455-48AD-BAE9-5EBBD5537B52}">
      <dgm:prSet/>
      <dgm:spPr/>
      <dgm:t>
        <a:bodyPr/>
        <a:lstStyle/>
        <a:p>
          <a:endParaRPr lang="es-MX"/>
        </a:p>
      </dgm:t>
    </dgm:pt>
    <dgm:pt modelId="{FE3E4D3D-8B6A-4F61-85C3-F05CCD9D2CB7}" type="pres">
      <dgm:prSet presAssocID="{9A213399-6DAE-4793-8AB7-47E5EDE16C0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D6FD48-63F3-44FF-9250-364B649171B2}" type="pres">
      <dgm:prSet presAssocID="{9A213399-6DAE-4793-8AB7-47E5EDE16C01}" presName="arrow" presStyleLbl="bgShp" presStyleIdx="0" presStyleCnt="1" custLinFactNeighborX="110" custLinFactNeighborY="180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</dgm:pt>
    <dgm:pt modelId="{C84E39E6-38E9-431D-AF28-83F056A16F73}" type="pres">
      <dgm:prSet presAssocID="{9A213399-6DAE-4793-8AB7-47E5EDE16C01}" presName="linearProcess" presStyleCnt="0"/>
      <dgm:spPr/>
    </dgm:pt>
    <dgm:pt modelId="{12A59624-6454-4DFC-B6E2-01B61FC5D938}" type="pres">
      <dgm:prSet presAssocID="{3B586BB4-33C8-41CC-AAF1-95142A5C384A}" presName="textNode" presStyleLbl="node1" presStyleIdx="0" presStyleCnt="1" custLinFactNeighborX="-10287" custLinFactNeighborY="83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FF9EC23-403B-4630-BE93-969CCE679AA3}" type="presOf" srcId="{9A213399-6DAE-4793-8AB7-47E5EDE16C01}" destId="{FE3E4D3D-8B6A-4F61-85C3-F05CCD9D2CB7}" srcOrd="0" destOrd="0" presId="urn:microsoft.com/office/officeart/2005/8/layout/hProcess9"/>
    <dgm:cxn modelId="{095B6B77-2455-48AD-BAE9-5EBBD5537B52}" srcId="{9A213399-6DAE-4793-8AB7-47E5EDE16C01}" destId="{3B586BB4-33C8-41CC-AAF1-95142A5C384A}" srcOrd="0" destOrd="0" parTransId="{C85DE23B-08F9-4C05-A1A5-C7D8B6A027B0}" sibTransId="{3A9BB403-3B43-476A-895B-F0A917BB10AC}"/>
    <dgm:cxn modelId="{78EBB322-AF8E-4AEE-9E83-5F74A0F004AF}" type="presOf" srcId="{3B586BB4-33C8-41CC-AAF1-95142A5C384A}" destId="{12A59624-6454-4DFC-B6E2-01B61FC5D938}" srcOrd="0" destOrd="0" presId="urn:microsoft.com/office/officeart/2005/8/layout/hProcess9"/>
    <dgm:cxn modelId="{4C9DDD85-210F-45E5-AB6C-58AF8D5DEAC3}" type="presParOf" srcId="{FE3E4D3D-8B6A-4F61-85C3-F05CCD9D2CB7}" destId="{E9D6FD48-63F3-44FF-9250-364B649171B2}" srcOrd="0" destOrd="0" presId="urn:microsoft.com/office/officeart/2005/8/layout/hProcess9"/>
    <dgm:cxn modelId="{D299DCA2-8052-4CDA-A575-1DB6F9ABE887}" type="presParOf" srcId="{FE3E4D3D-8B6A-4F61-85C3-F05CCD9D2CB7}" destId="{C84E39E6-38E9-431D-AF28-83F056A16F73}" srcOrd="1" destOrd="0" presId="urn:microsoft.com/office/officeart/2005/8/layout/hProcess9"/>
    <dgm:cxn modelId="{5B04F21F-CE64-4DE7-BA59-511437606B5C}" type="presParOf" srcId="{C84E39E6-38E9-431D-AF28-83F056A16F73}" destId="{12A59624-6454-4DFC-B6E2-01B61FC5D93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213399-6DAE-4793-8AB7-47E5EDE16C0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B586BB4-33C8-41CC-AAF1-95142A5C384A}">
      <dgm:prSet custT="1"/>
      <dgm:spPr>
        <a:noFill/>
        <a:ln>
          <a:noFill/>
        </a:ln>
      </dgm:spPr>
      <dgm:t>
        <a:bodyPr/>
        <a:lstStyle/>
        <a:p>
          <a:pPr algn="l" rtl="0"/>
          <a:r>
            <a:rPr lang="es-ES_tradnl" sz="3200" b="1" dirty="0" smtClean="0">
              <a:solidFill>
                <a:schemeClr val="tx1"/>
              </a:solidFill>
            </a:rPr>
            <a:t>CAPÍTULO  7</a:t>
          </a:r>
          <a:endParaRPr lang="en-US" sz="3200" b="1" dirty="0">
            <a:solidFill>
              <a:schemeClr val="tx1"/>
            </a:solidFill>
          </a:endParaRPr>
        </a:p>
      </dgm:t>
    </dgm:pt>
    <dgm:pt modelId="{C85DE23B-08F9-4C05-A1A5-C7D8B6A027B0}" type="parTrans" cxnId="{095B6B77-2455-48AD-BAE9-5EBBD5537B52}">
      <dgm:prSet/>
      <dgm:spPr/>
      <dgm:t>
        <a:bodyPr/>
        <a:lstStyle/>
        <a:p>
          <a:endParaRPr lang="es-MX"/>
        </a:p>
      </dgm:t>
    </dgm:pt>
    <dgm:pt modelId="{3A9BB403-3B43-476A-895B-F0A917BB10AC}" type="sibTrans" cxnId="{095B6B77-2455-48AD-BAE9-5EBBD5537B52}">
      <dgm:prSet/>
      <dgm:spPr/>
      <dgm:t>
        <a:bodyPr/>
        <a:lstStyle/>
        <a:p>
          <a:endParaRPr lang="es-MX"/>
        </a:p>
      </dgm:t>
    </dgm:pt>
    <dgm:pt modelId="{FE3E4D3D-8B6A-4F61-85C3-F05CCD9D2CB7}" type="pres">
      <dgm:prSet presAssocID="{9A213399-6DAE-4793-8AB7-47E5EDE16C0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D6FD48-63F3-44FF-9250-364B649171B2}" type="pres">
      <dgm:prSet presAssocID="{9A213399-6DAE-4793-8AB7-47E5EDE16C01}" presName="arrow" presStyleLbl="bgShp" presStyleIdx="0" presStyleCnt="1" custLinFactNeighborX="110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</dgm:pt>
    <dgm:pt modelId="{C84E39E6-38E9-431D-AF28-83F056A16F73}" type="pres">
      <dgm:prSet presAssocID="{9A213399-6DAE-4793-8AB7-47E5EDE16C01}" presName="linearProcess" presStyleCnt="0"/>
      <dgm:spPr/>
    </dgm:pt>
    <dgm:pt modelId="{12A59624-6454-4DFC-B6E2-01B61FC5D938}" type="pres">
      <dgm:prSet presAssocID="{3B586BB4-33C8-41CC-AAF1-95142A5C384A}" presName="textNode" presStyleLbl="node1" presStyleIdx="0" presStyleCnt="1" custLinFactNeighborX="-10287" custLinFactNeighborY="83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2F5C02E-66F7-4F72-B3CB-6C5B22E61BDF}" type="presOf" srcId="{3B586BB4-33C8-41CC-AAF1-95142A5C384A}" destId="{12A59624-6454-4DFC-B6E2-01B61FC5D938}" srcOrd="0" destOrd="0" presId="urn:microsoft.com/office/officeart/2005/8/layout/hProcess9"/>
    <dgm:cxn modelId="{095B6B77-2455-48AD-BAE9-5EBBD5537B52}" srcId="{9A213399-6DAE-4793-8AB7-47E5EDE16C01}" destId="{3B586BB4-33C8-41CC-AAF1-95142A5C384A}" srcOrd="0" destOrd="0" parTransId="{C85DE23B-08F9-4C05-A1A5-C7D8B6A027B0}" sibTransId="{3A9BB403-3B43-476A-895B-F0A917BB10AC}"/>
    <dgm:cxn modelId="{CB80941F-B5B4-4C93-8209-2E184EAD1FDE}" type="presOf" srcId="{9A213399-6DAE-4793-8AB7-47E5EDE16C01}" destId="{FE3E4D3D-8B6A-4F61-85C3-F05CCD9D2CB7}" srcOrd="0" destOrd="0" presId="urn:microsoft.com/office/officeart/2005/8/layout/hProcess9"/>
    <dgm:cxn modelId="{F7A93130-4A23-4BF9-A977-0EDFDA076723}" type="presParOf" srcId="{FE3E4D3D-8B6A-4F61-85C3-F05CCD9D2CB7}" destId="{E9D6FD48-63F3-44FF-9250-364B649171B2}" srcOrd="0" destOrd="0" presId="urn:microsoft.com/office/officeart/2005/8/layout/hProcess9"/>
    <dgm:cxn modelId="{ADF17315-889B-404E-BD72-9D56AF464C7D}" type="presParOf" srcId="{FE3E4D3D-8B6A-4F61-85C3-F05CCD9D2CB7}" destId="{C84E39E6-38E9-431D-AF28-83F056A16F73}" srcOrd="1" destOrd="0" presId="urn:microsoft.com/office/officeart/2005/8/layout/hProcess9"/>
    <dgm:cxn modelId="{644AD6CA-D743-4821-8593-51EDB7849B90}" type="presParOf" srcId="{C84E39E6-38E9-431D-AF28-83F056A16F73}" destId="{12A59624-6454-4DFC-B6E2-01B61FC5D93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A6E99-B625-4E12-BA9C-ABC97A18A230}">
      <dsp:nvSpPr>
        <dsp:cNvPr id="0" name=""/>
        <dsp:cNvSpPr/>
      </dsp:nvSpPr>
      <dsp:spPr>
        <a:xfrm>
          <a:off x="0" y="669735"/>
          <a:ext cx="4824536" cy="1406924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i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CURSO-TALLER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i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Metodología</a:t>
          </a:r>
          <a:endParaRPr lang="es-MX" sz="3200" b="1" i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68680" y="738415"/>
        <a:ext cx="4687176" cy="1269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6FD48-63F3-44FF-9250-364B649171B2}">
      <dsp:nvSpPr>
        <dsp:cNvPr id="0" name=""/>
        <dsp:cNvSpPr/>
      </dsp:nvSpPr>
      <dsp:spPr>
        <a:xfrm>
          <a:off x="295286" y="0"/>
          <a:ext cx="3305378" cy="1512590"/>
        </a:xfrm>
        <a:prstGeom prst="rightArrow">
          <a:avLst/>
        </a:prstGeom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A59624-6454-4DFC-B6E2-01B61FC5D938}">
      <dsp:nvSpPr>
        <dsp:cNvPr id="0" name=""/>
        <dsp:cNvSpPr/>
      </dsp:nvSpPr>
      <dsp:spPr>
        <a:xfrm>
          <a:off x="523066" y="504479"/>
          <a:ext cx="2357512" cy="605036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b="1" kern="1200" dirty="0" smtClean="0">
              <a:solidFill>
                <a:schemeClr val="tx1"/>
              </a:solidFill>
            </a:rPr>
            <a:t>CAPÍTULO 1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552601" y="534014"/>
        <a:ext cx="2298442" cy="5459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6FD48-63F3-44FF-9250-364B649171B2}">
      <dsp:nvSpPr>
        <dsp:cNvPr id="0" name=""/>
        <dsp:cNvSpPr/>
      </dsp:nvSpPr>
      <dsp:spPr>
        <a:xfrm>
          <a:off x="295286" y="0"/>
          <a:ext cx="3305378" cy="1512590"/>
        </a:xfrm>
        <a:prstGeom prst="rightArrow">
          <a:avLst/>
        </a:prstGeom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A59624-6454-4DFC-B6E2-01B61FC5D938}">
      <dsp:nvSpPr>
        <dsp:cNvPr id="0" name=""/>
        <dsp:cNvSpPr/>
      </dsp:nvSpPr>
      <dsp:spPr>
        <a:xfrm>
          <a:off x="523066" y="504479"/>
          <a:ext cx="2357512" cy="605036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b="1" kern="1200" dirty="0" smtClean="0">
              <a:solidFill>
                <a:schemeClr val="tx1"/>
              </a:solidFill>
            </a:rPr>
            <a:t>CAPÍTULO 2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552601" y="534014"/>
        <a:ext cx="2298442" cy="5459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FBCE7E-768C-4EBE-8730-4D26971BBC21}" type="datetimeFigureOut">
              <a:rPr lang="es-MX"/>
              <a:pPr>
                <a:defRPr/>
              </a:pPr>
              <a:t>07/10/2013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EC1E24-5E38-400A-B3C9-C94852E596D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752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1F6224-E639-4506-9113-6D9CEA83BA8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smtClean="0">
                <a:latin typeface="Arial" charset="0"/>
                <a:cs typeface="Arial" charset="0"/>
              </a:rPr>
              <a:t>Esta sería la 1er. Filmina.  Fondo blanco y más resaltado el nombre del curso (Formación para Padres) y la frase que está muy bien, más chica.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BFF403-C802-424B-8023-9E6795BCAB0D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BA4FDE-08EF-4DE8-BB67-6C0C2A71172A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F45E36-83BB-4555-BDB4-E1119A23887F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2D6F9D-5E64-4F91-909A-2B1315D60378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EEF1-DC62-4228-9D8A-379EEB147DC4}" type="slidenum">
              <a:rPr lang="es-MX" smtClean="0">
                <a:latin typeface="Arial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s-MX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1B40D9-8006-4817-93E4-9027F0316819}" type="slidenum">
              <a:rPr lang="es-MX" smtClean="0">
                <a:latin typeface="Arial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s-MX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9C90C7-CC46-483D-9571-90B0749DD1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smtClean="0">
                <a:latin typeface="Arial" charset="0"/>
                <a:cs typeface="Arial" charset="0"/>
              </a:rPr>
              <a:t>OK  (Fondo blanco letra negra en la descripción del objetivo)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MX" smtClean="0"/>
              <a:t>Cambiar esta filmina como ya la cambié, pues no es un curso de introducción, es la introducción al curso.  Usar fondo blanco, es menos cansado y permite utilizar más colores y agregar un colage de fotos de niños, papás etc.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252081-7E8E-4EDA-817A-8CAEEBADB15B}" type="slidenum">
              <a:rPr lang="es-MX" smtClean="0"/>
              <a:pPr>
                <a:defRPr/>
              </a:pPr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8ECC7B-FE88-4E87-958D-F415483C1D9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smtClean="0"/>
              <a:t>Muy buenas fotos.  Si hubiera alguna de niños más grandecitos, incluirla también o cambiarla por alguna.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AB661-A559-4D85-835F-50FD13E3492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96D446-0589-4424-A8F6-FB55D2F0D716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0E2E24-65E2-455E-A409-513BBD47214D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353AC8-8788-4826-A25D-226366C81279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DEE2CE-1A04-4445-8DA2-4D78EBBD31B3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370EF-A4AD-497D-BB19-4C8CABD6F613}" type="datetime1">
              <a:rPr lang="es-MX" smtClean="0"/>
              <a:t>07/10/2013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24CC9-0916-4F84-960F-9CBC1E851C0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E523-1DF7-4E82-9B93-868E9D4B2FB2}" type="datetime1">
              <a:rPr lang="es-MX" smtClean="0"/>
              <a:t>07/10/2013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A78C3-0E0F-43C8-9C17-317A4FBCD24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CD3F-F5F2-416A-B0A0-0D777D638870}" type="datetime1">
              <a:rPr lang="es-MX" smtClean="0"/>
              <a:t>07/10/2013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9590-2527-4397-9591-98B3786BC51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47679-559B-4DB0-AE91-7FF04A3C0BD7}" type="datetime1">
              <a:rPr lang="es-MX" smtClean="0"/>
              <a:t>07/10/2013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1924-14E4-49FE-B6F3-D3DFB06B05D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2234A-A6EC-4BDC-AA45-4BA065E908D3}" type="datetime1">
              <a:rPr lang="es-MX" smtClean="0"/>
              <a:t>07/10/2013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C126D-38F4-4B3D-BFC3-12CA847F18E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9707C-BA69-43A9-A736-7D8104A3054E}" type="datetime1">
              <a:rPr lang="es-MX" smtClean="0"/>
              <a:t>07/10/2013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216B7-D2B5-4B47-89DA-E68850BDD12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2B5AA-7CB8-4260-9A51-A6A872C4C10E}" type="datetime1">
              <a:rPr lang="es-MX" smtClean="0"/>
              <a:t>07/10/2013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D46A-2653-49A4-9D58-AA6B9FDC1A8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062F9-CFD6-4E3A-9C5A-78E201054995}" type="datetime1">
              <a:rPr lang="es-MX" smtClean="0"/>
              <a:t>07/10/2013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635C1-11EB-4395-9689-DEC107FD975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8B1E-FC6E-4612-9672-DE26C708D1A5}" type="datetime1">
              <a:rPr lang="es-MX" smtClean="0"/>
              <a:t>07/10/2013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66FFE-4489-4514-86B8-86F4FB80AA9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76563-3E9A-4AFF-BD8B-587147260EC5}" type="datetime1">
              <a:rPr lang="es-MX" smtClean="0"/>
              <a:t>07/10/2013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5EBF7-6BC1-4501-8FA0-19B41B03574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0CDE7-EDF7-4CA6-A977-F9A6195CAEDE}" type="datetime1">
              <a:rPr lang="es-MX" smtClean="0"/>
              <a:t>07/10/2013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24BF9-1CE9-4BA5-8B18-F399633BD9A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4264727-6B7D-4243-B48D-2DA256CF96A6}" type="datetime1">
              <a:rPr lang="es-MX" smtClean="0"/>
              <a:t>07/10/2013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AD3E7BC-DD8B-4E47-9815-3EC49351D82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8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21.jpeg"/><Relationship Id="rId5" Type="http://schemas.openxmlformats.org/officeDocument/2006/relationships/diagramLayout" Target="../diagrams/layout4.xml"/><Relationship Id="rId10" Type="http://schemas.openxmlformats.org/officeDocument/2006/relationships/image" Target="../media/image20.jpeg"/><Relationship Id="rId4" Type="http://schemas.openxmlformats.org/officeDocument/2006/relationships/diagramData" Target="../diagrams/data4.xml"/><Relationship Id="rId9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9.jpeg"/><Relationship Id="rId4" Type="http://schemas.openxmlformats.org/officeDocument/2006/relationships/diagramLayout" Target="../diagrams/layout6.xml"/><Relationship Id="rId9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4.jpeg"/><Relationship Id="rId7" Type="http://schemas.openxmlformats.org/officeDocument/2006/relationships/diagramColors" Target="../diagrams/colors7.xml"/><Relationship Id="rId12" Type="http://schemas.openxmlformats.org/officeDocument/2006/relationships/image" Target="../media/image2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11" Type="http://schemas.openxmlformats.org/officeDocument/2006/relationships/image" Target="../media/image27.jpeg"/><Relationship Id="rId5" Type="http://schemas.openxmlformats.org/officeDocument/2006/relationships/diagramLayout" Target="../diagrams/layout7.xml"/><Relationship Id="rId10" Type="http://schemas.openxmlformats.org/officeDocument/2006/relationships/image" Target="../media/image26.jpeg"/><Relationship Id="rId4" Type="http://schemas.openxmlformats.org/officeDocument/2006/relationships/diagramData" Target="../diagrams/data7.xml"/><Relationship Id="rId9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image" Target="../media/image29.jpeg"/><Relationship Id="rId7" Type="http://schemas.openxmlformats.org/officeDocument/2006/relationships/diagramLayout" Target="../diagrams/layout8.xm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8.xml"/><Relationship Id="rId11" Type="http://schemas.openxmlformats.org/officeDocument/2006/relationships/image" Target="../media/image9.jpeg"/><Relationship Id="rId5" Type="http://schemas.openxmlformats.org/officeDocument/2006/relationships/image" Target="../media/image31.jpeg"/><Relationship Id="rId10" Type="http://schemas.microsoft.com/office/2007/relationships/diagramDrawing" Target="../diagrams/drawing8.xml"/><Relationship Id="rId4" Type="http://schemas.openxmlformats.org/officeDocument/2006/relationships/image" Target="../media/image30.jpeg"/><Relationship Id="rId9" Type="http://schemas.openxmlformats.org/officeDocument/2006/relationships/diagramColors" Target="../diagrams/colors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7.jpe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7.jpeg"/><Relationship Id="rId4" Type="http://schemas.openxmlformats.org/officeDocument/2006/relationships/diagramLayout" Target="../diagrams/layout3.xml"/><Relationship Id="rId9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43453" y="2348880"/>
            <a:ext cx="4100513" cy="714379"/>
          </a:xfrm>
        </p:spPr>
        <p:txBody>
          <a:bodyPr/>
          <a:lstStyle/>
          <a:p>
            <a:pPr eaLnBrk="1" hangingPunct="1"/>
            <a:r>
              <a:rPr lang="es-ES_tradnl" b="1" i="1" dirty="0" smtClean="0"/>
              <a:t>¡Bienvenidos!</a:t>
            </a:r>
            <a:endParaRPr lang="es-MX" b="1" i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873" y="4005064"/>
            <a:ext cx="4007937" cy="13858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2800" b="1" dirty="0" smtClean="0">
                <a:solidFill>
                  <a:schemeClr val="accent6">
                    <a:lumMod val="75000"/>
                  </a:schemeClr>
                </a:solidFill>
              </a:rPr>
              <a:t>El tiempo que inviertes ahora, será la tranquilidad del mañana</a:t>
            </a:r>
          </a:p>
        </p:txBody>
      </p:sp>
      <p:sp>
        <p:nvSpPr>
          <p:cNvPr id="8198" name="Rectangle 3"/>
          <p:cNvSpPr txBox="1">
            <a:spLocks noChangeArrowheads="1"/>
          </p:cNvSpPr>
          <p:nvPr/>
        </p:nvSpPr>
        <p:spPr bwMode="auto">
          <a:xfrm>
            <a:off x="698747" y="2420888"/>
            <a:ext cx="3024188" cy="146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s-MX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Movimiento Familiar Cristiano</a:t>
            </a:r>
          </a:p>
          <a:p>
            <a:pPr algn="ctr">
              <a:spcBef>
                <a:spcPct val="20000"/>
              </a:spcBef>
              <a:defRPr/>
            </a:pPr>
            <a:endParaRPr lang="es-MX" sz="2000" dirty="0">
              <a:latin typeface="+mn-lt"/>
            </a:endParaRPr>
          </a:p>
        </p:txBody>
      </p:sp>
      <p:sp>
        <p:nvSpPr>
          <p:cNvPr id="8199" name="Rectangle 3"/>
          <p:cNvSpPr txBox="1">
            <a:spLocks noChangeArrowheads="1"/>
          </p:cNvSpPr>
          <p:nvPr/>
        </p:nvSpPr>
        <p:spPr bwMode="auto">
          <a:xfrm>
            <a:off x="4394229" y="214290"/>
            <a:ext cx="4392613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s-ES" sz="48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FORMACIÓN PARA PADRES</a:t>
            </a:r>
            <a:endParaRPr lang="es-MX" sz="48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054" name="8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747" y="164040"/>
            <a:ext cx="1325525" cy="21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8" descr="http://t1.gstatic.com/images?q=tbn:ANd9GcS-RItbMJbYX6QOo11LS5yRb6HVDpX2wlYM32Jj-aKcW5p29Szp"/>
          <p:cNvPicPr>
            <a:picLocks noChangeAspect="1" noChangeArrowheads="1"/>
          </p:cNvPicPr>
          <p:nvPr/>
        </p:nvPicPr>
        <p:blipFill>
          <a:blip r:embed="rId4"/>
          <a:srcRect l="20484" r="8307"/>
          <a:stretch>
            <a:fillRect/>
          </a:stretch>
        </p:blipFill>
        <p:spPr bwMode="auto">
          <a:xfrm>
            <a:off x="4929190" y="2996952"/>
            <a:ext cx="3357586" cy="3059146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3440364" y="5776922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/>
              <a:t>P</a:t>
            </a:r>
            <a:r>
              <a:rPr lang="es-MX" i="1" dirty="0" smtClean="0"/>
              <a:t>resentación</a:t>
            </a:r>
            <a:endParaRPr lang="es-MX" i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94050" y="6436136"/>
            <a:ext cx="2133600" cy="365125"/>
          </a:xfrm>
        </p:spPr>
        <p:txBody>
          <a:bodyPr/>
          <a:lstStyle/>
          <a:p>
            <a:pPr>
              <a:defRPr/>
            </a:pPr>
            <a:fld id="{78424CC9-0916-4F84-960F-9CBC1E851C0C}" type="slidenum">
              <a:rPr lang="es-MX" smtClean="0"/>
              <a:pPr>
                <a:defRPr/>
              </a:pPr>
              <a:t>1</a:t>
            </a:fld>
            <a:endParaRPr lang="es-MX"/>
          </a:p>
        </p:txBody>
      </p:sp>
      <p:sp>
        <p:nvSpPr>
          <p:cNvPr id="10" name="5 CuadroTexto"/>
          <p:cNvSpPr txBox="1">
            <a:spLocks noChangeArrowheads="1"/>
          </p:cNvSpPr>
          <p:nvPr/>
        </p:nvSpPr>
        <p:spPr bwMode="auto">
          <a:xfrm>
            <a:off x="718054" y="6223070"/>
            <a:ext cx="7598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600" dirty="0" smtClean="0"/>
              <a:t>Material desarrollado por Equipo </a:t>
            </a:r>
            <a:r>
              <a:rPr lang="es-MX" sz="1600" dirty="0"/>
              <a:t>Coordinador Nacional </a:t>
            </a:r>
            <a:r>
              <a:rPr lang="es-MX" sz="1600" dirty="0" smtClean="0"/>
              <a:t>de México 2010-2013</a:t>
            </a:r>
          </a:p>
          <a:p>
            <a:pPr algn="ctr"/>
            <a:r>
              <a:rPr lang="es-MX" sz="1600" dirty="0" smtClean="0"/>
              <a:t>Compartido a la Confederación Internacional de </a:t>
            </a:r>
            <a:r>
              <a:rPr lang="es-MX" sz="1600" dirty="0"/>
              <a:t>M</a:t>
            </a:r>
            <a:r>
              <a:rPr lang="es-MX" sz="1600" dirty="0" smtClean="0"/>
              <a:t>ovimientos Familiares Cristianos</a:t>
            </a:r>
            <a:endParaRPr lang="es-MX" sz="16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0867" y="631717"/>
            <a:ext cx="1303021" cy="1260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043608" y="2348880"/>
            <a:ext cx="6923112" cy="3001144"/>
          </a:xfrm>
          <a:prstGeom prst="rect">
            <a:avLst/>
          </a:prstGeom>
        </p:spPr>
        <p:txBody>
          <a:bodyPr/>
          <a:lstStyle/>
          <a:p>
            <a:pPr marL="360000" marR="0" lvl="0" indent="-3600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10" charset="-128"/>
                <a:cs typeface="Arial" pitchFamily="34" charset="0"/>
              </a:rPr>
              <a:t>Nuestra forma de vivir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-110" charset="-128"/>
              <a:cs typeface="Arial" pitchFamily="34" charset="0"/>
            </a:endParaRPr>
          </a:p>
          <a:p>
            <a:pPr marL="360000" marR="0" lvl="0" indent="-3600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10" charset="-128"/>
                <a:cs typeface="Arial" pitchFamily="34" charset="0"/>
              </a:rPr>
              <a:t>Herencia </a:t>
            </a:r>
          </a:p>
          <a:p>
            <a:pPr marL="360000" marR="0" lvl="0" indent="-3600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10" charset="-128"/>
                <a:cs typeface="Arial" pitchFamily="34" charset="0"/>
              </a:rPr>
              <a:t>Ambiente familiar y sus valores</a:t>
            </a: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-110" charset="-128"/>
              <a:cs typeface="Arial" pitchFamily="34" charset="0"/>
            </a:endParaRPr>
          </a:p>
          <a:p>
            <a:pPr marL="360000" marR="0" lvl="0" indent="-3600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10" charset="-128"/>
                <a:cs typeface="Arial" pitchFamily="34" charset="0"/>
              </a:rPr>
              <a:t>La constelación familiar</a:t>
            </a:r>
          </a:p>
          <a:p>
            <a:pPr marL="360000" marR="0" lvl="0" indent="-3600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10" charset="-128"/>
                <a:cs typeface="Arial" pitchFamily="34" charset="0"/>
              </a:rPr>
              <a:t>Métodos de educación</a:t>
            </a:r>
          </a:p>
          <a:p>
            <a:pPr marL="360000" marR="0" lvl="0" indent="-3600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10" charset="-128"/>
                <a:cs typeface="Arial" pitchFamily="34" charset="0"/>
              </a:rPr>
              <a:t>Tendencias actuales de los padres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-110" charset="-128"/>
              <a:cs typeface="Arial" pitchFamily="34" charset="0"/>
            </a:endParaRPr>
          </a:p>
        </p:txBody>
      </p:sp>
      <p:pic>
        <p:nvPicPr>
          <p:cNvPr id="5" name="Picture 2" descr="http://t3.gstatic.com/images?q=tbn:ANd9GcQDkxG-jSR8FSKqN_rp1TKbC1699Uh4sxfqY7Ogp4nEfsdUmqWW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9227" y="1124745"/>
            <a:ext cx="1442016" cy="108012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872390" y="980728"/>
            <a:ext cx="177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Temas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855FB-7CCB-487A-818D-C45114E914B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6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710656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67556" y="6356350"/>
            <a:ext cx="2133600" cy="365125"/>
          </a:xfrm>
        </p:spPr>
        <p:txBody>
          <a:bodyPr/>
          <a:lstStyle/>
          <a:p>
            <a:pPr>
              <a:defRPr/>
            </a:pPr>
            <a:fld id="{78424CC9-0916-4F84-960F-9CBC1E851C0C}" type="slidenum">
              <a:rPr lang="es-MX" smtClean="0"/>
              <a:pPr>
                <a:defRPr/>
              </a:pPr>
              <a:t>11</a:t>
            </a:fld>
            <a:endParaRPr lang="es-MX"/>
          </a:p>
        </p:txBody>
      </p:sp>
      <p:pic>
        <p:nvPicPr>
          <p:cNvPr id="15" name="Picture 10" descr="http://www.elbebe.com/sites/default/files/articulos/autoestima-complejos-ninos-6-8-anos-3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4365625"/>
            <a:ext cx="3239715" cy="214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499992" y="315913"/>
            <a:ext cx="4321175" cy="14700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_tradnl" sz="3200" b="1" dirty="0">
                <a:latin typeface="+mn-lt"/>
                <a:ea typeface="ＭＳ Ｐゴシック" pitchFamily="-110" charset="-128"/>
                <a:cs typeface="ＭＳ Ｐゴシック" pitchFamily="-110" charset="-128"/>
              </a:rPr>
              <a:t>CÓMO CONSTRUIR UN SENTIMIENTO DE AUTO VALÍA EN LOS HIJOS</a:t>
            </a:r>
            <a:endParaRPr lang="es-MX" sz="3200" b="1" dirty="0">
              <a:latin typeface="+mn-lt"/>
              <a:ea typeface="ＭＳ Ｐゴシック" pitchFamily="-110" charset="-128"/>
              <a:cs typeface="ＭＳ Ｐゴシック" pitchFamily="-110" charset="-128"/>
            </a:endParaRPr>
          </a:p>
        </p:txBody>
      </p:sp>
      <p:graphicFrame>
        <p:nvGraphicFramePr>
          <p:cNvPr id="17" name="16 Diagrama"/>
          <p:cNvGraphicFramePr/>
          <p:nvPr/>
        </p:nvGraphicFramePr>
        <p:xfrm>
          <a:off x="754758" y="304998"/>
          <a:ext cx="3888680" cy="1512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8" name="Picture 8" descr="https://encrypted-tbn1.gstatic.com/images?q=tbn:ANd9GcQxTvY9NDT2wUoiY0pJGQq-pR7F3JrLvM7d4GKo2G8g8Nr0PUas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1538" y="1643050"/>
            <a:ext cx="23749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4" descr="http://www.cosasdepeques.com/wp-content/uploads/ni%C3%B1o-sonrisa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39594" y="1857364"/>
            <a:ext cx="253280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http://t0.gstatic.com/images?q=tbn:ANd9GcQrf0WNhzh_zt3wF1k1OjGqlmlwNPchOJoKDZmsrfqbt7b5JJywEA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4213" y="4357694"/>
            <a:ext cx="38163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0.gstatic.com/images?q=tbn:ANd9GcQQxrg91WRiei5YOIVCNWsfPL8suSBU_AN27An34rqnRF3RgwiU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20888"/>
            <a:ext cx="1114785" cy="2222558"/>
          </a:xfrm>
          <a:prstGeom prst="rect">
            <a:avLst/>
          </a:prstGeom>
          <a:noFill/>
        </p:spPr>
      </p:pic>
      <p:sp>
        <p:nvSpPr>
          <p:cNvPr id="1331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1331639" y="1484784"/>
            <a:ext cx="7529025" cy="4941168"/>
          </a:xfrm>
        </p:spPr>
        <p:txBody>
          <a:bodyPr/>
          <a:lstStyle/>
          <a:p>
            <a:pPr marL="273050" indent="-273050" algn="just" eaLnBrk="1" hangingPunct="1">
              <a:lnSpc>
                <a:spcPct val="80000"/>
              </a:lnSpc>
              <a:buClr>
                <a:srgbClr val="9BBB59"/>
              </a:buClr>
            </a:pPr>
            <a:r>
              <a:rPr lang="es-ES_tradnl" sz="3200" dirty="0" smtClean="0">
                <a:latin typeface="Arial" pitchFamily="34" charset="0"/>
                <a:cs typeface="Arial" pitchFamily="34" charset="0"/>
              </a:rPr>
              <a:t>En este capítulo aprenderemos que una de las formas más eficaces para fortalecer el sentido de valía en nuestros hijos es la estimulación, proceso que se enfoca en ver  sus </a:t>
            </a:r>
            <a:r>
              <a:rPr lang="es-ES_tradnl" sz="3200" u="sng" dirty="0" smtClean="0">
                <a:latin typeface="Arial" pitchFamily="34" charset="0"/>
                <a:cs typeface="Arial" pitchFamily="34" charset="0"/>
              </a:rPr>
              <a:t>cualidades y potencialidades. </a:t>
            </a:r>
          </a:p>
          <a:p>
            <a:pPr marL="273050" indent="-273050" algn="just" eaLnBrk="1" hangingPunct="1">
              <a:lnSpc>
                <a:spcPct val="80000"/>
              </a:lnSpc>
              <a:buClr>
                <a:srgbClr val="9BBB59"/>
              </a:buClr>
            </a:pPr>
            <a:endParaRPr lang="es-ES_tradnl" sz="3200" dirty="0" smtClean="0">
              <a:latin typeface="Arial" pitchFamily="34" charset="0"/>
              <a:cs typeface="Arial" pitchFamily="34" charset="0"/>
            </a:endParaRPr>
          </a:p>
          <a:p>
            <a:pPr marL="273050" indent="-273050" algn="just" eaLnBrk="1" hangingPunct="1">
              <a:lnSpc>
                <a:spcPct val="80000"/>
              </a:lnSpc>
              <a:buClr>
                <a:srgbClr val="9BBB59"/>
              </a:buClr>
            </a:pPr>
            <a:r>
              <a:rPr lang="es-ES_tradnl" sz="3200" dirty="0" smtClean="0">
                <a:latin typeface="Arial" pitchFamily="34" charset="0"/>
                <a:cs typeface="Arial" pitchFamily="34" charset="0"/>
              </a:rPr>
              <a:t>Para ello es necesario saber diferenciar el efecto del </a:t>
            </a:r>
            <a:r>
              <a:rPr lang="es-ES_tradnl" sz="3200" u="sng" dirty="0" smtClean="0">
                <a:latin typeface="Arial" pitchFamily="34" charset="0"/>
                <a:cs typeface="Arial" pitchFamily="34" charset="0"/>
              </a:rPr>
              <a:t>elogio </a:t>
            </a:r>
            <a:r>
              <a:rPr lang="es-ES_tradnl" sz="3200" dirty="0" smtClean="0">
                <a:latin typeface="Arial" pitchFamily="34" charset="0"/>
                <a:cs typeface="Arial" pitchFamily="34" charset="0"/>
              </a:rPr>
              <a:t>en contraposición con los de la </a:t>
            </a:r>
            <a:r>
              <a:rPr lang="es-ES_tradnl" sz="3200" u="sng" dirty="0" smtClean="0">
                <a:latin typeface="Arial" pitchFamily="34" charset="0"/>
                <a:cs typeface="Arial" pitchFamily="34" charset="0"/>
              </a:rPr>
              <a:t>estimulación.</a:t>
            </a:r>
          </a:p>
          <a:p>
            <a:pPr marL="273050" indent="-273050" algn="just" eaLnBrk="1" hangingPunct="1">
              <a:lnSpc>
                <a:spcPct val="80000"/>
              </a:lnSpc>
              <a:buClr>
                <a:srgbClr val="9BBB59"/>
              </a:buClr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t2.gstatic.com/images?q=tbn:ANd9GcTLb9tGISYEu2HjPFgnX846V8TlFiMqv6zbPuQj96Z29xtRVe5rkHWlct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479303"/>
            <a:ext cx="1248027" cy="1077489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3269668" y="548680"/>
            <a:ext cx="2419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Objetivos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216B7-D2B5-4B47-89DA-E68850BDD127}" type="slidenum">
              <a:rPr lang="es-MX" smtClean="0"/>
              <a:pPr>
                <a:defRPr/>
              </a:pPr>
              <a:t>12</a:t>
            </a:fld>
            <a:endParaRPr lang="es-MX"/>
          </a:p>
        </p:txBody>
      </p:sp>
      <p:pic>
        <p:nvPicPr>
          <p:cNvPr id="10" name="9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45232" y="2420888"/>
            <a:ext cx="7571184" cy="2908920"/>
          </a:xfrm>
        </p:spPr>
        <p:txBody>
          <a:bodyPr/>
          <a:lstStyle/>
          <a:p>
            <a:pPr marL="457200" indent="-457200" algn="just" eaLnBrk="1" hangingPunct="1">
              <a:lnSpc>
                <a:spcPct val="70000"/>
              </a:lnSpc>
              <a:buClr>
                <a:srgbClr val="9BBB59"/>
              </a:buClr>
              <a:buFont typeface="Arial" pitchFamily="34" charset="0"/>
              <a:buChar char="•"/>
            </a:pPr>
            <a:r>
              <a:rPr lang="es-ES_tradnl" sz="3200" b="1" dirty="0" smtClean="0">
                <a:latin typeface="Arial" pitchFamily="34" charset="0"/>
                <a:cs typeface="Arial" pitchFamily="34" charset="0"/>
              </a:rPr>
              <a:t>Estilo de paternidad: Padres permisivos (capítulo anterior)</a:t>
            </a:r>
          </a:p>
          <a:p>
            <a:pPr marL="457200" indent="-457200" algn="just" eaLnBrk="1" hangingPunct="1">
              <a:lnSpc>
                <a:spcPct val="70000"/>
              </a:lnSpc>
              <a:buClr>
                <a:srgbClr val="9BBB59"/>
              </a:buClr>
              <a:buFont typeface="Arial" pitchFamily="34" charset="0"/>
              <a:buChar char="•"/>
            </a:pPr>
            <a:r>
              <a:rPr lang="es-ES_tradnl" sz="3200" b="1" dirty="0" smtClean="0">
                <a:latin typeface="Arial" pitchFamily="34" charset="0"/>
                <a:cs typeface="Arial" pitchFamily="34" charset="0"/>
              </a:rPr>
              <a:t>Formando un sentimiento de auto valía</a:t>
            </a:r>
          </a:p>
          <a:p>
            <a:pPr marL="457200" indent="-457200" algn="just" eaLnBrk="1" hangingPunct="1">
              <a:lnSpc>
                <a:spcPct val="70000"/>
              </a:lnSpc>
              <a:buClr>
                <a:srgbClr val="9BBB59"/>
              </a:buClr>
              <a:buFont typeface="Arial" pitchFamily="34" charset="0"/>
              <a:buChar char="•"/>
            </a:pPr>
            <a:r>
              <a:rPr lang="es-ES_tradnl" sz="3200" b="1" dirty="0" smtClean="0">
                <a:latin typeface="Arial" pitchFamily="34" charset="0"/>
                <a:cs typeface="Arial" pitchFamily="34" charset="0"/>
              </a:rPr>
              <a:t>Actitudes que favorecen el sentido de valía</a:t>
            </a:r>
          </a:p>
          <a:p>
            <a:pPr marL="457200" indent="-457200" algn="just" eaLnBrk="1" hangingPunct="1">
              <a:lnSpc>
                <a:spcPct val="70000"/>
              </a:lnSpc>
              <a:buClr>
                <a:srgbClr val="9BBB59"/>
              </a:buClr>
              <a:buFont typeface="Arial" pitchFamily="34" charset="0"/>
              <a:buChar char="•"/>
            </a:pPr>
            <a:r>
              <a:rPr lang="es-ES_tradnl" sz="3200" b="1" dirty="0" smtClean="0">
                <a:latin typeface="Arial" pitchFamily="34" charset="0"/>
                <a:cs typeface="Arial" pitchFamily="34" charset="0"/>
              </a:rPr>
              <a:t>Diferencia entre elogio y estímulo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t3.gstatic.com/images?q=tbn:ANd9GcQDkxG-jSR8FSKqN_rp1TKbC1699Uh4sxfqY7Ogp4nEfsdUmqWW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9384" y="688080"/>
            <a:ext cx="2024984" cy="151678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118028" y="1124744"/>
            <a:ext cx="1811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Temas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216B7-D2B5-4B47-89DA-E68850BDD127}" type="slidenum">
              <a:rPr lang="es-MX" smtClean="0"/>
              <a:pPr>
                <a:defRPr/>
              </a:pPr>
              <a:t>13</a:t>
            </a:fld>
            <a:endParaRPr lang="es-MX"/>
          </a:p>
        </p:txBody>
      </p:sp>
      <p:pic>
        <p:nvPicPr>
          <p:cNvPr id="8" name="7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2291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5354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16016" y="404813"/>
            <a:ext cx="3168352" cy="1800051"/>
          </a:xfrm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</a:rPr>
              <a:t>CÓMO ESCUCHAR A TU HIJO</a:t>
            </a:r>
            <a:br>
              <a:rPr lang="es-ES_tradnl" sz="3200" b="1" dirty="0" smtClean="0">
                <a:latin typeface="+mn-lt"/>
              </a:rPr>
            </a:br>
            <a:r>
              <a:rPr lang="es-ES_tradnl" sz="3200" b="1" dirty="0" smtClean="0">
                <a:latin typeface="+mn-lt"/>
              </a:rPr>
              <a:t>(1ª. parte)</a:t>
            </a:r>
            <a:endParaRPr sz="3200" b="1" dirty="0" smtClean="0">
              <a:latin typeface="+mn-lt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75979251"/>
              </p:ext>
            </p:extLst>
          </p:nvPr>
        </p:nvGraphicFramePr>
        <p:xfrm>
          <a:off x="467544" y="476250"/>
          <a:ext cx="3672408" cy="1368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16" descr="https://encrypted-tbn2.gstatic.com/images?q=tbn:ANd9GcTk6TZye5yxh7ieRdu2L6J4_FxmautDzj_0hou9cK7byFZgSfB03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7862" y="2045991"/>
            <a:ext cx="3024336" cy="4364706"/>
          </a:xfrm>
          <a:prstGeom prst="rect">
            <a:avLst/>
          </a:prstGeom>
          <a:noFill/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24CC9-0916-4F84-960F-9CBC1E851C0C}" type="slidenum">
              <a:rPr lang="es-MX" smtClean="0"/>
              <a:pPr>
                <a:defRPr/>
              </a:pPr>
              <a:t>14</a:t>
            </a:fld>
            <a:endParaRPr lang="es-MX"/>
          </a:p>
        </p:txBody>
      </p:sp>
      <p:pic>
        <p:nvPicPr>
          <p:cNvPr id="9" name="8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t2.gstatic.com/images?q=tbn:ANd9GcTLb9tGISYEu2HjPFgnX846V8TlFiMqv6zbPuQj96Z29xtRVe5rkHWlct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2701" y="518740"/>
            <a:ext cx="1141707" cy="985697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944398" y="476672"/>
            <a:ext cx="2419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Objetivos</a:t>
            </a:r>
          </a:p>
        </p:txBody>
      </p:sp>
      <p:pic>
        <p:nvPicPr>
          <p:cNvPr id="5" name="Picture 2" descr="http://t0.gstatic.com/images?q=tbn:ANd9GcQQxrg91WRiei5YOIVCNWsfPL8suSBU_AN27An34rqnRF3RgwiU1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988841"/>
            <a:ext cx="1155762" cy="2304255"/>
          </a:xfrm>
          <a:prstGeom prst="rect">
            <a:avLst/>
          </a:prstGeom>
          <a:noFill/>
        </p:spPr>
      </p:pic>
      <p:sp>
        <p:nvSpPr>
          <p:cNvPr id="1536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979712" y="1268760"/>
            <a:ext cx="5538051" cy="4968552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s-ES_tradnl" sz="3200" dirty="0" smtClean="0">
                <a:latin typeface="Arial" pitchFamily="34" charset="0"/>
                <a:cs typeface="Arial" pitchFamily="34" charset="0"/>
              </a:rPr>
              <a:t>En este capítulo  se  identificarán  las actitudes que bloquean la comunicación. </a:t>
            </a:r>
          </a:p>
          <a:p>
            <a:pPr eaLnBrk="1" hangingPunct="1">
              <a:buFont typeface="Arial" pitchFamily="34" charset="0"/>
              <a:buChar char="•"/>
            </a:pPr>
            <a:endParaRPr lang="es-ES_tradnl" sz="12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s-ES_tradnl" sz="3200" dirty="0" smtClean="0">
                <a:latin typeface="Arial" pitchFamily="34" charset="0"/>
                <a:cs typeface="Arial" pitchFamily="34" charset="0"/>
              </a:rPr>
              <a:t>Aprenderemos a  desarrollar la </a:t>
            </a:r>
            <a:r>
              <a:rPr lang="es-ES_tradnl" sz="3200" u="sng" dirty="0" smtClean="0">
                <a:latin typeface="Arial" pitchFamily="34" charset="0"/>
                <a:cs typeface="Arial" pitchFamily="34" charset="0"/>
              </a:rPr>
              <a:t>escucha reflexiva </a:t>
            </a:r>
            <a:r>
              <a:rPr lang="es-ES_tradnl" sz="3200" dirty="0" smtClean="0">
                <a:latin typeface="Arial" pitchFamily="34" charset="0"/>
                <a:cs typeface="Arial" pitchFamily="34" charset="0"/>
              </a:rPr>
              <a:t>y cómo construir </a:t>
            </a:r>
            <a:r>
              <a:rPr lang="es-ES_tradnl" sz="3200" u="sng" dirty="0" smtClean="0">
                <a:latin typeface="Arial" pitchFamily="34" charset="0"/>
                <a:cs typeface="Arial" pitchFamily="34" charset="0"/>
              </a:rPr>
              <a:t>respuestas abiertas.</a:t>
            </a:r>
            <a:endParaRPr lang="en-US" sz="3200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216B7-D2B5-4B47-89DA-E68850BDD127}" type="slidenum">
              <a:rPr lang="es-MX" smtClean="0"/>
              <a:pPr>
                <a:defRPr/>
              </a:pPr>
              <a:t>15</a:t>
            </a:fld>
            <a:endParaRPr lang="es-MX"/>
          </a:p>
        </p:txBody>
      </p:sp>
      <p:pic>
        <p:nvPicPr>
          <p:cNvPr id="10" name="9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971600" y="2060848"/>
            <a:ext cx="6563072" cy="4176464"/>
          </a:xfrm>
        </p:spPr>
        <p:txBody>
          <a:bodyPr/>
          <a:lstStyle/>
          <a:p>
            <a:pPr algn="just" eaLnBrk="1" hangingPunct="1"/>
            <a:r>
              <a:rPr lang="es-ES_tradnl" sz="3200" dirty="0" smtClean="0">
                <a:latin typeface="Arial" pitchFamily="34" charset="0"/>
                <a:cs typeface="Arial" pitchFamily="34" charset="0"/>
              </a:rPr>
              <a:t>¿Qué es comunicar?</a:t>
            </a:r>
          </a:p>
          <a:p>
            <a:pPr algn="just" eaLnBrk="1" hangingPunct="1"/>
            <a:r>
              <a:rPr lang="es-ES_tradnl" sz="3200" dirty="0" smtClean="0">
                <a:latin typeface="Arial" pitchFamily="34" charset="0"/>
                <a:cs typeface="Arial" pitchFamily="34" charset="0"/>
              </a:rPr>
              <a:t>Cómo ayudar a los hijos a manejar sus sentimientos</a:t>
            </a:r>
          </a:p>
          <a:p>
            <a:pPr algn="just" eaLnBrk="1" hangingPunct="1"/>
            <a:r>
              <a:rPr lang="es-ES_tradnl" sz="3200" dirty="0" smtClean="0">
                <a:latin typeface="Arial" pitchFamily="34" charset="0"/>
                <a:cs typeface="Arial" pitchFamily="34" charset="0"/>
              </a:rPr>
              <a:t>Escucha reflexiva</a:t>
            </a:r>
          </a:p>
          <a:p>
            <a:pPr algn="just" eaLnBrk="1" hangingPunct="1"/>
            <a:r>
              <a:rPr lang="es-ES_tradnl" sz="3200" dirty="0" smtClean="0">
                <a:latin typeface="Arial" pitchFamily="34" charset="0"/>
                <a:cs typeface="Arial" pitchFamily="34" charset="0"/>
              </a:rPr>
              <a:t>Tipos de Respuesta</a:t>
            </a:r>
          </a:p>
          <a:p>
            <a:pPr algn="just" eaLnBrk="1" hangingPunct="1"/>
            <a:r>
              <a:rPr lang="es-ES_tradnl" sz="3200" dirty="0" smtClean="0">
                <a:latin typeface="Arial" pitchFamily="34" charset="0"/>
                <a:cs typeface="Arial" pitchFamily="34" charset="0"/>
              </a:rPr>
              <a:t>Explorar alternativas de solución</a:t>
            </a:r>
          </a:p>
        </p:txBody>
      </p:sp>
      <p:pic>
        <p:nvPicPr>
          <p:cNvPr id="4" name="Picture 2" descr="http://t3.gstatic.com/images?q=tbn:ANd9GcQDkxG-jSR8FSKqN_rp1TKbC1699Uh4sxfqY7Ogp4nEfsdUmqWW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3280" y="692696"/>
            <a:ext cx="1545103" cy="115733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728374" y="764704"/>
            <a:ext cx="177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Temas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216B7-D2B5-4B47-89DA-E68850BDD127}" type="slidenum">
              <a:rPr lang="es-MX" smtClean="0"/>
              <a:pPr>
                <a:defRPr/>
              </a:pPr>
              <a:t>16</a:t>
            </a:fld>
            <a:endParaRPr lang="es-MX"/>
          </a:p>
        </p:txBody>
      </p:sp>
      <p:pic>
        <p:nvPicPr>
          <p:cNvPr id="8" name="7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3968" y="490463"/>
            <a:ext cx="3886471" cy="2074441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800" b="1" dirty="0" smtClean="0">
                <a:latin typeface="+mn-lt"/>
              </a:rPr>
              <a:t>CLARIDAD EN LA SOLUCIÓN DE CONFLICTOS</a:t>
            </a:r>
            <a:br>
              <a:rPr lang="es-ES_tradnl" sz="2800" b="1" dirty="0" smtClean="0">
                <a:latin typeface="+mn-lt"/>
              </a:rPr>
            </a:br>
            <a:r>
              <a:rPr lang="es-ES_tradnl" sz="2800" b="1" dirty="0" smtClean="0">
                <a:latin typeface="+mn-lt"/>
              </a:rPr>
              <a:t>(2da. Parte)</a:t>
            </a:r>
            <a:endParaRPr sz="2800" b="1" dirty="0" smtClean="0">
              <a:latin typeface="+mn-lt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727436"/>
              </p:ext>
            </p:extLst>
          </p:nvPr>
        </p:nvGraphicFramePr>
        <p:xfrm>
          <a:off x="1187624" y="692274"/>
          <a:ext cx="3456632" cy="1512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410" name="Picture 2" descr="http://t2.gstatic.com/images?q=tbn:ANd9GcQOY7ISzxixu5xmDoncdbotIjrRX40tEiPuByG68dMCeI443CdJ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116" y="2708920"/>
            <a:ext cx="3884852" cy="252028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ANd9GcQ-lQ_MBZcMsVJVsl-31MakX7Jh0ct25unri_zs4I7z6mCjEgfB"/>
          <p:cNvPicPr>
            <a:picLocks noChangeAspect="1" noChangeArrowheads="1"/>
          </p:cNvPicPr>
          <p:nvPr/>
        </p:nvPicPr>
        <p:blipFill>
          <a:blip r:embed="rId9" cstate="print"/>
          <a:srcRect l="3835" t="8458" r="4127" b="9786"/>
          <a:stretch>
            <a:fillRect/>
          </a:stretch>
        </p:blipFill>
        <p:spPr bwMode="auto">
          <a:xfrm>
            <a:off x="4427984" y="3356992"/>
            <a:ext cx="4171498" cy="2520280"/>
          </a:xfrm>
          <a:prstGeom prst="rect">
            <a:avLst/>
          </a:prstGeom>
          <a:noFill/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24CC9-0916-4F84-960F-9CBC1E851C0C}" type="slidenum">
              <a:rPr lang="es-MX" smtClean="0"/>
              <a:pPr>
                <a:defRPr/>
              </a:pPr>
              <a:t>17</a:t>
            </a:fld>
            <a:endParaRPr lang="es-MX"/>
          </a:p>
        </p:txBody>
      </p:sp>
      <p:pic>
        <p:nvPicPr>
          <p:cNvPr id="9" name="8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7966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1029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t2.gstatic.com/images?q=tbn:ANd9GcTLb9tGISYEu2HjPFgnX846V8TlFiMqv6zbPuQj96Z29xtRVe5rkHWlct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7" y="404665"/>
            <a:ext cx="1080120" cy="93252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3557130" y="500042"/>
            <a:ext cx="2419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Objetivos</a:t>
            </a:r>
          </a:p>
        </p:txBody>
      </p:sp>
      <p:pic>
        <p:nvPicPr>
          <p:cNvPr id="5" name="Picture 2" descr="http://t0.gstatic.com/images?q=tbn:ANd9GcQQxrg91WRiei5YOIVCNWsfPL8suSBU_AN27An34rqnRF3RgwiU1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132857"/>
            <a:ext cx="1047410" cy="2088232"/>
          </a:xfrm>
          <a:prstGeom prst="rect">
            <a:avLst/>
          </a:prstGeom>
          <a:noFill/>
        </p:spPr>
      </p:pic>
      <p:sp>
        <p:nvSpPr>
          <p:cNvPr id="1741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1171977" y="1357298"/>
            <a:ext cx="7144440" cy="4199509"/>
          </a:xfrm>
        </p:spPr>
        <p:txBody>
          <a:bodyPr/>
          <a:lstStyle/>
          <a:p>
            <a:pPr marL="365125" indent="-255588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32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En este capítulo aprenderemos que para mantener relaciones  familiares saludables, necesitamos desarrollar estrategias que permitan no sólo  solucionar  los conflictos, sino también crecer a través de ellos.</a:t>
            </a:r>
          </a:p>
          <a:p>
            <a:pPr marL="365125" indent="-255588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32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Una clave fundamental es reconocer </a:t>
            </a:r>
            <a:r>
              <a:rPr lang="es-ES_tradnl" sz="3200" u="sng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a quién le pertenece el problema.</a:t>
            </a:r>
            <a:endParaRPr lang="en-US" sz="3200" u="sng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216B7-D2B5-4B47-89DA-E68850BDD127}" type="slidenum">
              <a:rPr lang="es-MX" smtClean="0"/>
              <a:pPr>
                <a:defRPr/>
              </a:pPr>
              <a:t>18</a:t>
            </a:fld>
            <a:endParaRPr lang="es-MX"/>
          </a:p>
        </p:txBody>
      </p:sp>
      <p:pic>
        <p:nvPicPr>
          <p:cNvPr id="10" name="9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619672" y="2564904"/>
            <a:ext cx="4968552" cy="1800200"/>
          </a:xfrm>
        </p:spPr>
        <p:txBody>
          <a:bodyPr/>
          <a:lstStyle/>
          <a:p>
            <a:pPr marL="365125" indent="-255588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32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Propiedad del problema</a:t>
            </a:r>
          </a:p>
          <a:p>
            <a:pPr marL="365125" indent="-255588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32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Mensajes yo </a:t>
            </a:r>
          </a:p>
          <a:p>
            <a:pPr marL="365125" indent="-255588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32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Solución de conflictos</a:t>
            </a:r>
            <a:endParaRPr lang="en-US" sz="32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4" name="Picture 2" descr="http://t3.gstatic.com/images?q=tbn:ANd9GcQDkxG-jSR8FSKqN_rp1TKbC1699Uh4sxfqY7Ogp4nEfsdUmqWW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015615"/>
            <a:ext cx="1596207" cy="1195615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800382" y="1124744"/>
            <a:ext cx="177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Temas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216B7-D2B5-4B47-89DA-E68850BDD127}" type="slidenum">
              <a:rPr lang="es-MX" smtClean="0"/>
              <a:pPr>
                <a:defRPr/>
              </a:pPr>
              <a:t>19</a:t>
            </a:fld>
            <a:endParaRPr lang="es-MX"/>
          </a:p>
        </p:txBody>
      </p:sp>
      <p:pic>
        <p:nvPicPr>
          <p:cNvPr id="8" name="7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0435" y="188640"/>
            <a:ext cx="2880320" cy="792088"/>
          </a:xfrm>
        </p:spPr>
        <p:txBody>
          <a:bodyPr/>
          <a:lstStyle/>
          <a:p>
            <a:pPr algn="l" eaLnBrk="1" hangingPunct="1"/>
            <a:r>
              <a:rPr lang="es-ES_tradnl" sz="2800" b="1" i="1" dirty="0" smtClean="0"/>
              <a:t>Objetivo del curso</a:t>
            </a:r>
            <a:endParaRPr lang="es-MX" sz="2800" b="1" i="1" dirty="0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8584" y="1339059"/>
            <a:ext cx="3816226" cy="230425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s-MX" sz="2800" dirty="0" smtClean="0">
                <a:solidFill>
                  <a:schemeClr val="tx1"/>
                </a:solidFill>
              </a:rPr>
              <a:t>Fomentar </a:t>
            </a:r>
            <a:r>
              <a:rPr lang="es-ES_tradnl" sz="2800" dirty="0" smtClean="0">
                <a:solidFill>
                  <a:schemeClr val="tx1"/>
                </a:solidFill>
              </a:rPr>
              <a:t>la conciencia del importante papel que tienen </a:t>
            </a:r>
            <a:r>
              <a:rPr lang="es-ES_tradnl" sz="2800" i="1" u="sng" dirty="0" smtClean="0">
                <a:solidFill>
                  <a:schemeClr val="tx1"/>
                </a:solidFill>
              </a:rPr>
              <a:t>los padres </a:t>
            </a:r>
            <a:r>
              <a:rPr lang="es-ES_tradnl" sz="2800" u="sng" dirty="0" smtClean="0">
                <a:solidFill>
                  <a:schemeClr val="tx1"/>
                </a:solidFill>
              </a:rPr>
              <a:t>en la formación de la personalidad equilibrada de sus hijos.</a:t>
            </a:r>
            <a:endParaRPr lang="en-US" sz="2800" u="sng" dirty="0" smtClean="0">
              <a:solidFill>
                <a:schemeClr val="tx1"/>
              </a:solidFill>
            </a:endParaRPr>
          </a:p>
        </p:txBody>
      </p:sp>
      <p:pic>
        <p:nvPicPr>
          <p:cNvPr id="6148" name="Picture 8" descr="http://t2.gstatic.com/images?q=tbn:ANd9GcQJXi2VKZ26aaR942i6mr0m2UR-iGeSkNRMd6Mn9HrDzFsUsPd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18740"/>
            <a:ext cx="3240360" cy="215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http://1.bp.blogspot.com/_MiHrXk9Zs_M/TEWhIYxAbaI/AAAAAAAAABw/uoTg1-rtdTE/s1600/divorci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403" y="3982161"/>
            <a:ext cx="3528392" cy="269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502843" y="3284984"/>
            <a:ext cx="439248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ES_tradnl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Adquieran pautas de educación  claras.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s-ES_tradnl" sz="2400" dirty="0" smtClean="0">
                <a:latin typeface="+mn-lt"/>
              </a:rPr>
              <a:t>Aprendan a optimizar </a:t>
            </a:r>
            <a:r>
              <a:rPr kumimoji="0" lang="es-ES_tradnl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ejercicio de su propio rol parental.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ES_tradnl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Favorezcan la salud emocional, mental y espiritual de sus hijos.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s-ES_tradnl" sz="2400" dirty="0" smtClean="0">
                <a:latin typeface="+mn-lt"/>
              </a:rPr>
              <a:t>Formarlos a través de </a:t>
            </a:r>
            <a:r>
              <a:rPr kumimoji="0" lang="es-ES_tradnl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valores humanos y cristianos.</a:t>
            </a:r>
            <a:endParaRPr kumimoji="0" lang="es-MX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868144" y="2564904"/>
            <a:ext cx="2520280" cy="65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 que……?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96118" y="6356350"/>
            <a:ext cx="2133600" cy="365125"/>
          </a:xfrm>
        </p:spPr>
        <p:txBody>
          <a:bodyPr/>
          <a:lstStyle/>
          <a:p>
            <a:pPr>
              <a:defRPr/>
            </a:pPr>
            <a:fld id="{78424CC9-0916-4F84-960F-9CBC1E851C0C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11960" y="548407"/>
            <a:ext cx="3744416" cy="108039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b="1" dirty="0" smtClean="0">
                <a:solidFill>
                  <a:schemeClr val="tx1"/>
                </a:solidFill>
                <a:ea typeface="MS PGothic" pitchFamily="34" charset="-128"/>
              </a:rPr>
              <a:t>DESARROLLO DE LA RESPONSABILIDAD</a:t>
            </a:r>
            <a:endParaRPr lang="en-US" b="1" dirty="0" smtClean="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18436" name="Picture 7" descr="http://t1.gstatic.com/images?q=tbn:ANd9GcQUKWB0gncGs9I1UlBzJx5oR_Nf-NW3-hp9QcLZehQDbhVIcJ6P"/>
          <p:cNvPicPr>
            <a:picLocks noChangeAspect="1" noChangeArrowheads="1"/>
          </p:cNvPicPr>
          <p:nvPr/>
        </p:nvPicPr>
        <p:blipFill>
          <a:blip r:embed="rId3" cstate="print"/>
          <a:srcRect b="11793"/>
          <a:stretch>
            <a:fillRect/>
          </a:stretch>
        </p:blipFill>
        <p:spPr bwMode="auto">
          <a:xfrm>
            <a:off x="3707904" y="3423098"/>
            <a:ext cx="2160240" cy="286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65745298"/>
              </p:ext>
            </p:extLst>
          </p:nvPr>
        </p:nvGraphicFramePr>
        <p:xfrm>
          <a:off x="1115616" y="476672"/>
          <a:ext cx="3310658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292" name="Picture 4" descr="http://t0.gstatic.com/images?q=tbn:ANd9GcQekcXGZLDX817Y5Bc_fmlHPBFwBqnA7AkMewz8lx8Naz_16lrsy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25036" y="1691115"/>
            <a:ext cx="2661156" cy="1718663"/>
          </a:xfrm>
          <a:prstGeom prst="rect">
            <a:avLst/>
          </a:prstGeom>
          <a:noFill/>
        </p:spPr>
      </p:pic>
      <p:pic>
        <p:nvPicPr>
          <p:cNvPr id="12294" name="Picture 6" descr="http://t2.gstatic.com/images?q=tbn:ANd9GcRKmmard8vAkxc2xB6ynDUUXz169O8Ny29RM7VLjE77yv9xFGbu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88904" y="3789040"/>
            <a:ext cx="2115544" cy="2667427"/>
          </a:xfrm>
          <a:prstGeom prst="rect">
            <a:avLst/>
          </a:prstGeom>
          <a:noFill/>
        </p:spPr>
      </p:pic>
      <p:pic>
        <p:nvPicPr>
          <p:cNvPr id="12296" name="Picture 8" descr="http://t1.gstatic.com/images?q=tbn:ANd9GcQgmg3VijWE2xkRmLFvyTMCUtzouCdDx05_f0gcepfANafMWGfJy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4299" y="1751537"/>
            <a:ext cx="2790825" cy="1638300"/>
          </a:xfrm>
          <a:prstGeom prst="rect">
            <a:avLst/>
          </a:prstGeom>
          <a:noFill/>
        </p:spPr>
      </p:pic>
      <p:pic>
        <p:nvPicPr>
          <p:cNvPr id="12298" name="Picture 10" descr="http://t1.gstatic.com/images?q=tbn:ANd9GcSJr8by0ZG_lcF7zwLyFiU62_W7HV5wdMmhkzLJvgyBSIF6mdt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9552" y="3861048"/>
            <a:ext cx="2880320" cy="2646449"/>
          </a:xfrm>
          <a:prstGeom prst="rect">
            <a:avLst/>
          </a:prstGeom>
          <a:noFill/>
        </p:spPr>
      </p:pic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67556" y="6356350"/>
            <a:ext cx="2133600" cy="365125"/>
          </a:xfrm>
        </p:spPr>
        <p:txBody>
          <a:bodyPr/>
          <a:lstStyle/>
          <a:p>
            <a:pPr>
              <a:defRPr/>
            </a:pPr>
            <a:fld id="{78424CC9-0916-4F84-960F-9CBC1E851C0C}" type="slidenum">
              <a:rPr lang="es-MX" smtClean="0"/>
              <a:pPr>
                <a:defRPr/>
              </a:pPr>
              <a:t>20</a:t>
            </a:fld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t2.gstatic.com/images?q=tbn:ANd9GcTLb9tGISYEu2HjPFgnX846V8TlFiMqv6zbPuQj96Z29xtRVe5rkHWlct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720777"/>
            <a:ext cx="1176322" cy="1015583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915816" y="764704"/>
            <a:ext cx="2419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Objetivos</a:t>
            </a:r>
          </a:p>
        </p:txBody>
      </p:sp>
      <p:pic>
        <p:nvPicPr>
          <p:cNvPr id="5" name="Picture 2" descr="http://t0.gstatic.com/images?q=tbn:ANd9GcQQxrg91WRiei5YOIVCNWsfPL8suSBU_AN27An34rqnRF3RgwiU1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8132" y="2420888"/>
            <a:ext cx="1005288" cy="2004254"/>
          </a:xfrm>
          <a:prstGeom prst="rect">
            <a:avLst/>
          </a:prstGeom>
          <a:noFill/>
        </p:spPr>
      </p:pic>
      <p:sp>
        <p:nvSpPr>
          <p:cNvPr id="1946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1547664" y="1916832"/>
            <a:ext cx="6192688" cy="4320480"/>
          </a:xfrm>
        </p:spPr>
        <p:txBody>
          <a:bodyPr/>
          <a:lstStyle/>
          <a:p>
            <a:pPr marL="419100" indent="-382588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32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En este capítulo revisaremos un método de disciplina basado en la responsabilidad  que pueda ayudarte como padre a reforzar el sentido de cooperación  en tus hijos, manteniendo el orden y  la armonía familiar.</a:t>
            </a:r>
            <a:endParaRPr lang="en-US" sz="32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216B7-D2B5-4B47-89DA-E68850BDD127}" type="slidenum">
              <a:rPr lang="es-MX" smtClean="0"/>
              <a:pPr>
                <a:defRPr/>
              </a:pPr>
              <a:t>21</a:t>
            </a:fld>
            <a:endParaRPr lang="es-MX"/>
          </a:p>
        </p:txBody>
      </p:sp>
      <p:pic>
        <p:nvPicPr>
          <p:cNvPr id="10" name="9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683567" y="1628800"/>
            <a:ext cx="7880883" cy="4525963"/>
          </a:xfrm>
          <a:prstGeom prst="rect">
            <a:avLst/>
          </a:prstGeom>
        </p:spPr>
        <p:txBody>
          <a:bodyPr/>
          <a:lstStyle/>
          <a:p>
            <a:pPr marL="419100" marR="0" lvl="0" indent="-382588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¿Por qué es importante la disciplina?</a:t>
            </a:r>
          </a:p>
          <a:p>
            <a:pPr marL="419100" marR="0" lvl="0" indent="-382588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Un método disciplinario basado en la responsabilidad.</a:t>
            </a:r>
          </a:p>
          <a:p>
            <a:pPr marL="419100" marR="0" lvl="0" indent="-382588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¿Qué necesito para “vivir las consecuencias”?</a:t>
            </a:r>
          </a:p>
          <a:p>
            <a:pPr marL="419100" marR="0" lvl="0" indent="-382588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Compartiendo responsabilidades.</a:t>
            </a:r>
          </a:p>
          <a:p>
            <a:pPr marL="419100" marR="0" lvl="0" indent="-382588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Lectura de reflexión: Actúas o reaccionas.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4" name="Picture 2" descr="http://t3.gstatic.com/images?q=tbn:ANd9GcQDkxG-jSR8FSKqN_rp1TKbC1699Uh4sxfqY7Ogp4nEfsdUmqWW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818084"/>
            <a:ext cx="1314587" cy="98467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928926" y="548680"/>
            <a:ext cx="177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Temas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66FFE-4489-4514-86B8-86F4FB80AA90}" type="slidenum">
              <a:rPr lang="es-MX" smtClean="0"/>
              <a:pPr>
                <a:defRPr/>
              </a:pPr>
              <a:t>22</a:t>
            </a:fld>
            <a:endParaRPr lang="es-MX"/>
          </a:p>
        </p:txBody>
      </p:sp>
      <p:pic>
        <p:nvPicPr>
          <p:cNvPr id="8" name="7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7944" y="483214"/>
            <a:ext cx="3453978" cy="2088530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600" b="1" dirty="0" smtClean="0">
                <a:latin typeface="+mn-lt"/>
                <a:ea typeface="ＭＳ Ｐゴシック" pitchFamily="-110" charset="-128"/>
              </a:rPr>
              <a:t>CRECIMIENTO PERSONAL DE LOS PADRES</a:t>
            </a:r>
          </a:p>
        </p:txBody>
      </p:sp>
      <p:pic>
        <p:nvPicPr>
          <p:cNvPr id="20484" name="Picture 7" descr="http://t3.gstatic.com/images?q=tbn:ANd9GcShnPIbe5wahX1o_iSwBXQDaLCm5_HzoDusKlvGzItRzLaGl-TsI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185" y="2555329"/>
            <a:ext cx="19335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9" descr="http://t3.gstatic.com/images?q=tbn:ANd9GcR8nRONPPgkO4KECqBhJRQgixwbcGgHl-tbxw71MZ2lsScl0ki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70250" y="4155529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1" descr="http://2.fimagenes.com/i/3/4/6a/vi_142990_2158378_66946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2617241"/>
            <a:ext cx="33337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02035589"/>
              </p:ext>
            </p:extLst>
          </p:nvPr>
        </p:nvGraphicFramePr>
        <p:xfrm>
          <a:off x="899592" y="846550"/>
          <a:ext cx="3388044" cy="1286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24CC9-0916-4F84-960F-9CBC1E851C0C}" type="slidenum">
              <a:rPr lang="es-MX" smtClean="0"/>
              <a:pPr>
                <a:defRPr/>
              </a:pPr>
              <a:t>23</a:t>
            </a:fld>
            <a:endParaRPr lang="es-MX"/>
          </a:p>
        </p:txBody>
      </p:sp>
      <p:pic>
        <p:nvPicPr>
          <p:cNvPr id="10" name="9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0.gstatic.com/images?q=tbn:ANd9GcQQxrg91WRiei5YOIVCNWsfPL8suSBU_AN27An34rqnRF3RgwiU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76872"/>
            <a:ext cx="1011292" cy="2016224"/>
          </a:xfrm>
          <a:prstGeom prst="rect">
            <a:avLst/>
          </a:prstGeom>
          <a:noFill/>
        </p:spPr>
      </p:pic>
      <p:sp>
        <p:nvSpPr>
          <p:cNvPr id="2150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475656" y="2060848"/>
            <a:ext cx="5928535" cy="3510152"/>
          </a:xfrm>
        </p:spPr>
        <p:txBody>
          <a:bodyPr/>
          <a:lstStyle/>
          <a:p>
            <a:pPr marL="457200" indent="-441325" algn="just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s-ES_tradnl" sz="32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En este capítulo trabajaremos acerca de la persona de los padres, reflexionando sobre sus recursos personales y los aprendizajes obtenidos durante el taller.</a:t>
            </a:r>
            <a:endParaRPr lang="en-US" sz="32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5" name="Picture 2" descr="http://t2.gstatic.com/images?q=tbn:ANd9GcTLb9tGISYEu2HjPFgnX846V8TlFiMqv6zbPuQj96Z29xtRVe5rkHWlct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3157" y="764704"/>
            <a:ext cx="1083179" cy="935167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059832" y="836712"/>
            <a:ext cx="2419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Objetivo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216B7-D2B5-4B47-89DA-E68850BDD127}" type="slidenum">
              <a:rPr lang="es-MX" smtClean="0"/>
              <a:pPr>
                <a:defRPr/>
              </a:pPr>
              <a:t>24</a:t>
            </a:fld>
            <a:endParaRPr lang="es-MX"/>
          </a:p>
        </p:txBody>
      </p:sp>
      <p:pic>
        <p:nvPicPr>
          <p:cNvPr id="9" name="8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146090" y="980728"/>
            <a:ext cx="1785950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Temas</a:t>
            </a:r>
          </a:p>
        </p:txBody>
      </p:sp>
      <p:pic>
        <p:nvPicPr>
          <p:cNvPr id="3" name="Picture 2" descr="http://t3.gstatic.com/images?q=tbn:ANd9GcQDkxG-jSR8FSKqN_rp1TKbC1699Uh4sxfqY7Ogp4nEfsdUmqWW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836712"/>
            <a:ext cx="1620230" cy="1213609"/>
          </a:xfrm>
          <a:prstGeom prst="rect">
            <a:avLst/>
          </a:prstGeom>
          <a:noFill/>
        </p:spPr>
      </p:pic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755576" y="2060848"/>
            <a:ext cx="7334200" cy="3240360"/>
          </a:xfrm>
          <a:prstGeom prst="rect">
            <a:avLst/>
          </a:prstGeom>
        </p:spPr>
        <p:txBody>
          <a:bodyPr/>
          <a:lstStyle/>
          <a:p>
            <a:pPr marL="457200" marR="0" lvl="0" indent="-441325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Crecimiento personal de los padres</a:t>
            </a:r>
          </a:p>
          <a:p>
            <a:pPr marL="457200" marR="0" lvl="0" indent="-441325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_tradnl" sz="32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Reconocer lo que somos y tenemos</a:t>
            </a:r>
          </a:p>
          <a:p>
            <a:pPr marL="457200" marR="0" lvl="0" indent="-441325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Rescatando</a:t>
            </a:r>
            <a:r>
              <a:rPr kumimoji="0" lang="es-ES_tradn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nuestros recursos</a:t>
            </a:r>
          </a:p>
          <a:p>
            <a:pPr marL="457200" marR="0" lvl="0" indent="-441325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_tradnl" sz="3200" baseline="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Evaluación</a:t>
            </a:r>
            <a:r>
              <a:rPr lang="es-ES_tradnl" sz="32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de lo aprendido en el Curso-Taller</a:t>
            </a:r>
          </a:p>
          <a:p>
            <a:pPr marL="457200" marR="0" lvl="0" indent="-441325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Cierre</a:t>
            </a:r>
            <a:r>
              <a:rPr kumimoji="0" lang="es-ES_tradn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del curso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66FFE-4489-4514-86B8-86F4FB80AA90}" type="slidenum">
              <a:rPr lang="es-MX" smtClean="0"/>
              <a:pPr>
                <a:defRPr/>
              </a:pPr>
              <a:t>25</a:t>
            </a:fld>
            <a:endParaRPr lang="es-MX"/>
          </a:p>
        </p:txBody>
      </p:sp>
      <p:pic>
        <p:nvPicPr>
          <p:cNvPr id="7" name="6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88032" y="555059"/>
            <a:ext cx="8460432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es-MX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" Hijo, es un ser que Dios nos prestó para hacer un curso intensivo de cómo amar a alguien más que a nosotros mismos, de cómo cambiar nuestros peores defectos para darles los mejores ejemplos y, de nosotros, aprender a tener coraje. Sí. ¡Eso es! Ser madre o padre es el mayor acto de coraje que alguien pueda tener, porque es exponerse a todo tipo de dolor, principalmente de la incertidumbre de estar actuando correctamente y del miedo a perder algo tan amado. ¿Perder? ¿Cómo? ¿No es nuestro? Fue apenas un préstamo... EL MAS PRECIADO Y MARAVILLOSO PRÉSTAMO ya que son nuestros sólo mientras no pueden valerse por sí mismos, luego le pertenecen a la vida, al destino y a sus propias familias. Dios bendiga siempre a nuestros hijos pues a nosotros ya nos bendijo con ellos. “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JOSE SARAMAGO</a:t>
            </a:r>
            <a:r>
              <a:rPr kumimoji="0" lang="es-MX" sz="105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MX" sz="1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317954" y="116632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/>
              <a:t>Reflexión</a:t>
            </a:r>
            <a:endParaRPr lang="es-MX" sz="3600" b="1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66FFE-4489-4514-86B8-86F4FB80AA90}" type="slidenum">
              <a:rPr lang="es-MX" smtClean="0"/>
              <a:pPr>
                <a:defRPr/>
              </a:pPr>
              <a:t>26</a:t>
            </a:fld>
            <a:endParaRPr lang="es-MX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8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384" y="404664"/>
            <a:ext cx="907326" cy="1503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1619672" y="1988840"/>
            <a:ext cx="56886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>
                <a:latin typeface="Berlin Sans FB" pitchFamily="34" charset="0"/>
              </a:rPr>
              <a:t>Los padres que deciden comprometerse con el bienestar de ellos y de sus hijos, forman familias fuertes con hijos exitosos.</a:t>
            </a:r>
            <a:endParaRPr lang="es-MX" sz="3600" dirty="0">
              <a:latin typeface="Berlin Sans FB" pitchFamily="34" charset="0"/>
            </a:endParaRPr>
          </a:p>
        </p:txBody>
      </p:sp>
      <p:pic>
        <p:nvPicPr>
          <p:cNvPr id="4" name="Picture 2" descr="http://t3.gstatic.com/images?q=tbn:ANd9GcQDkxG-jSR8FSKqN_rp1TKbC1699Uh4sxfqY7Ogp4nEfsdUmqWW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7572" y="5085184"/>
            <a:ext cx="1894847" cy="1419307"/>
          </a:xfrm>
          <a:prstGeom prst="rect">
            <a:avLst/>
          </a:prstGeom>
          <a:noFill/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66FFE-4489-4514-86B8-86F4FB80AA90}" type="slidenum">
              <a:rPr lang="es-MX" smtClean="0"/>
              <a:pPr>
                <a:defRPr/>
              </a:pPr>
              <a:t>27</a:t>
            </a:fld>
            <a:endParaRPr lang="es-MX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3747" y="628214"/>
            <a:ext cx="1091566" cy="1056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43608" y="1148551"/>
            <a:ext cx="7056784" cy="646331"/>
          </a:xfrm>
          <a:prstGeom prst="rect">
            <a:avLst/>
          </a:prstGeom>
          <a:solidFill>
            <a:srgbClr val="A1E7A1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Cooper Black" pitchFamily="18" charset="0"/>
              </a:rPr>
              <a:t>Gracias </a:t>
            </a:r>
            <a:endParaRPr lang="es-ES" sz="3600" i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Cooper Black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82" y="2563767"/>
            <a:ext cx="1510467" cy="250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66FFE-4489-4514-86B8-86F4FB80AA90}" type="slidenum">
              <a:rPr lang="es-MX" smtClean="0"/>
              <a:pPr>
                <a:defRPr/>
              </a:pPr>
              <a:t>28</a:t>
            </a:fld>
            <a:endParaRPr lang="es-MX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952734"/>
            <a:ext cx="1780314" cy="17224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5 CuadroTexto"/>
          <p:cNvSpPr txBox="1">
            <a:spLocks noChangeArrowheads="1"/>
          </p:cNvSpPr>
          <p:nvPr/>
        </p:nvSpPr>
        <p:spPr bwMode="auto">
          <a:xfrm>
            <a:off x="718054" y="6223070"/>
            <a:ext cx="7598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600" dirty="0" smtClean="0"/>
              <a:t>Material desarrollado por Equipo </a:t>
            </a:r>
            <a:r>
              <a:rPr lang="es-MX" sz="1600" dirty="0"/>
              <a:t>Coordinador Nacional </a:t>
            </a:r>
            <a:r>
              <a:rPr lang="es-MX" sz="1600" dirty="0" smtClean="0"/>
              <a:t>de México 2010-2013</a:t>
            </a:r>
          </a:p>
          <a:p>
            <a:pPr algn="ctr"/>
            <a:r>
              <a:rPr lang="es-MX" sz="1600" dirty="0" smtClean="0"/>
              <a:t>Compartido a la Confederación Internacional de </a:t>
            </a:r>
            <a:r>
              <a:rPr lang="es-MX" sz="1600" dirty="0"/>
              <a:t>M</a:t>
            </a:r>
            <a:r>
              <a:rPr lang="es-MX" sz="1600" dirty="0" smtClean="0"/>
              <a:t>ovimientos Familiares Cristianos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0671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404664"/>
            <a:ext cx="547260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i="1" dirty="0" smtClean="0">
                <a:latin typeface="+mj-lt"/>
              </a:rPr>
              <a:t>      RESULTADOS ESPERADOS</a:t>
            </a:r>
          </a:p>
          <a:p>
            <a:pPr algn="just"/>
            <a:endParaRPr lang="es-MX" sz="2800" b="1" i="1" dirty="0" smtClean="0">
              <a:latin typeface="+mj-lt"/>
            </a:endParaRPr>
          </a:p>
          <a:p>
            <a:pPr marL="360000" indent="-360000" algn="just">
              <a:buFont typeface="Wingdings" pitchFamily="2" charset="2"/>
              <a:buChar char="Ø"/>
            </a:pPr>
            <a:r>
              <a:rPr lang="es-MX" sz="2200" dirty="0" smtClean="0"/>
              <a:t>Desarrollo personal de los padres, en el que  adquieran formación e Información sobre temas básicos del proceso de </a:t>
            </a:r>
            <a:r>
              <a:rPr lang="es-MX" sz="2200" u="sng" dirty="0" smtClean="0"/>
              <a:t>crecimiento y desarrollo </a:t>
            </a:r>
            <a:r>
              <a:rPr lang="es-MX" sz="2200" dirty="0" smtClean="0"/>
              <a:t>de los hijos.</a:t>
            </a:r>
          </a:p>
          <a:p>
            <a:pPr marL="360000" indent="-360000" algn="just">
              <a:buFont typeface="Wingdings" pitchFamily="2" charset="2"/>
              <a:buChar char="Ø"/>
            </a:pPr>
            <a:endParaRPr lang="es-MX" sz="2200" dirty="0"/>
          </a:p>
          <a:p>
            <a:pPr marL="360000" indent="-360000" algn="just">
              <a:buFont typeface="Wingdings" pitchFamily="2" charset="2"/>
              <a:buChar char="Ø"/>
            </a:pPr>
            <a:r>
              <a:rPr lang="es-MX" sz="2200" dirty="0" smtClean="0"/>
              <a:t>Que los padres adquieran técnicas para el acompañamiento de los hijos, que les permitan resolver los problemas que se generan durante </a:t>
            </a:r>
            <a:r>
              <a:rPr lang="es-MX" sz="2200" u="sng" dirty="0" smtClean="0"/>
              <a:t>estas  etapas</a:t>
            </a:r>
            <a:r>
              <a:rPr lang="es-MX" sz="2200" dirty="0" smtClean="0"/>
              <a:t>.</a:t>
            </a:r>
          </a:p>
          <a:p>
            <a:pPr algn="just"/>
            <a:r>
              <a:rPr lang="es-MX" sz="2200" b="1" i="1" dirty="0" smtClean="0"/>
              <a:t>                            </a:t>
            </a:r>
          </a:p>
          <a:p>
            <a:pPr algn="just"/>
            <a:r>
              <a:rPr lang="es-MX" sz="2200" b="1" i="1" dirty="0"/>
              <a:t>	</a:t>
            </a:r>
            <a:r>
              <a:rPr lang="es-MX" sz="2200" b="1" i="1" dirty="0" smtClean="0"/>
              <a:t>	      META</a:t>
            </a:r>
          </a:p>
          <a:p>
            <a:pPr algn="just"/>
            <a:r>
              <a:rPr lang="es-MX" sz="2400" b="1" dirty="0" smtClean="0"/>
              <a:t>Que los papás desarrollen una relación más eficaz  y satisfactoria con sus hijos.</a:t>
            </a:r>
            <a:endParaRPr lang="es-MX" sz="2400" b="1" dirty="0"/>
          </a:p>
        </p:txBody>
      </p:sp>
      <p:pic>
        <p:nvPicPr>
          <p:cNvPr id="39938" name="Picture 2" descr="http://t1.gstatic.com/images?q=tbn:ANd9GcQpb4VcbHERks9TonSJ7j-2UZdDXa5K-gcugvLNaRF8RUr24GIA"/>
          <p:cNvPicPr>
            <a:picLocks noChangeAspect="1" noChangeArrowheads="1"/>
          </p:cNvPicPr>
          <p:nvPr/>
        </p:nvPicPr>
        <p:blipFill>
          <a:blip r:embed="rId2" cstate="print"/>
          <a:srcRect r="34344"/>
          <a:stretch>
            <a:fillRect/>
          </a:stretch>
        </p:blipFill>
        <p:spPr bwMode="auto">
          <a:xfrm>
            <a:off x="6036390" y="700821"/>
            <a:ext cx="2770784" cy="28083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5" name="Picture 2" descr="https://encrypted-tbn2.gstatic.com/images?q=tbn:ANd9GcR3Ebz2-7qUJ1wVHW5OMZM5xAyhFGI9N7e703LOw-IT_yyOuqX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9760" y="4000504"/>
            <a:ext cx="2914728" cy="2376264"/>
          </a:xfrm>
          <a:prstGeom prst="rect">
            <a:avLst/>
          </a:prstGeom>
          <a:noFill/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66FFE-4489-4514-86B8-86F4FB80AA90}" type="slidenum">
              <a:rPr lang="es-MX" smtClean="0"/>
              <a:pPr>
                <a:defRPr/>
              </a:pPr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66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357158" y="0"/>
          <a:ext cx="4824536" cy="2520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9" name="Picture 16" descr="http://2.bp.blogspot.com/_BUw2UMk1iAc/S61tou-oFTI/AAAAAAAAABw/GCzgx6mC40w/s320/familia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96080" y="1628800"/>
            <a:ext cx="3375639" cy="35810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80" name="10 CuadroTexto"/>
          <p:cNvSpPr txBox="1">
            <a:spLocks noChangeArrowheads="1"/>
          </p:cNvSpPr>
          <p:nvPr/>
        </p:nvSpPr>
        <p:spPr bwMode="auto">
          <a:xfrm>
            <a:off x="251520" y="2643182"/>
            <a:ext cx="52445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indent="-360000">
              <a:buFont typeface="Wingdings" pitchFamily="2" charset="2"/>
              <a:buChar char="Ø"/>
            </a:pPr>
            <a:r>
              <a:rPr lang="es-MX" sz="2400" dirty="0" smtClean="0"/>
              <a:t>Curso-Taller de </a:t>
            </a:r>
            <a:r>
              <a:rPr lang="es-MX" sz="2400" dirty="0"/>
              <a:t>7 sesiones </a:t>
            </a:r>
            <a:r>
              <a:rPr lang="es-MX" sz="2400" dirty="0" smtClean="0"/>
              <a:t>semanales.</a:t>
            </a:r>
            <a:endParaRPr lang="es-MX" sz="2400" dirty="0"/>
          </a:p>
          <a:p>
            <a:pPr marL="360000" indent="-360000">
              <a:buFont typeface="Wingdings" pitchFamily="2" charset="2"/>
              <a:buChar char="Ø"/>
            </a:pPr>
            <a:r>
              <a:rPr lang="es-MX" sz="2400" dirty="0" smtClean="0"/>
              <a:t>Sesiones </a:t>
            </a:r>
            <a:r>
              <a:rPr lang="es-MX" sz="2400" dirty="0"/>
              <a:t>de 2 </a:t>
            </a:r>
            <a:r>
              <a:rPr lang="es-MX" sz="2400" dirty="0" smtClean="0"/>
              <a:t> 1/2  </a:t>
            </a:r>
            <a:r>
              <a:rPr lang="es-MX" sz="2400" dirty="0" err="1" smtClean="0"/>
              <a:t>hrs</a:t>
            </a:r>
            <a:r>
              <a:rPr lang="es-MX" sz="2400" dirty="0" smtClean="0"/>
              <a:t>. Cada una.</a:t>
            </a:r>
            <a:endParaRPr lang="es-MX" sz="2400" dirty="0"/>
          </a:p>
          <a:p>
            <a:pPr marL="360000" indent="-360000">
              <a:buFont typeface="Wingdings" pitchFamily="2" charset="2"/>
              <a:buChar char="Ø"/>
            </a:pPr>
            <a:r>
              <a:rPr lang="es-MX" sz="2400" dirty="0" smtClean="0"/>
              <a:t>Lugar </a:t>
            </a:r>
            <a:r>
              <a:rPr lang="es-MX" sz="2400" dirty="0"/>
              <a:t>y horario lo define el </a:t>
            </a:r>
            <a:r>
              <a:rPr lang="es-MX" sz="2400" dirty="0" smtClean="0"/>
              <a:t>grupo.</a:t>
            </a:r>
            <a:endParaRPr lang="es-MX" sz="2400" dirty="0"/>
          </a:p>
          <a:p>
            <a:pPr marL="360000" indent="-360000">
              <a:buFont typeface="Wingdings" pitchFamily="2" charset="2"/>
              <a:buChar char="Ø"/>
            </a:pPr>
            <a:r>
              <a:rPr lang="es-MX" sz="2400" dirty="0" smtClean="0"/>
              <a:t>Libro </a:t>
            </a:r>
            <a:r>
              <a:rPr lang="es-MX" sz="2400" dirty="0"/>
              <a:t>para padres </a:t>
            </a:r>
            <a:r>
              <a:rPr lang="es-MX" sz="2400" dirty="0" smtClean="0"/>
              <a:t>participantes.</a:t>
            </a:r>
            <a:endParaRPr lang="es-MX" sz="2400" dirty="0"/>
          </a:p>
          <a:p>
            <a:pPr marL="360000" indent="-360000">
              <a:buFont typeface="Wingdings" pitchFamily="2" charset="2"/>
              <a:buChar char="Ø"/>
            </a:pPr>
            <a:r>
              <a:rPr lang="es-MX" sz="2400" dirty="0" smtClean="0"/>
              <a:t>Sesiones con dinámicas y ejercicios vivenciales.</a:t>
            </a:r>
            <a:endParaRPr lang="es-MX" sz="2400" dirty="0"/>
          </a:p>
          <a:p>
            <a:pPr marL="360000" indent="-360000">
              <a:buFont typeface="Wingdings" pitchFamily="2" charset="2"/>
              <a:buChar char="Ø"/>
            </a:pPr>
            <a:r>
              <a:rPr lang="es-MX" sz="2400" dirty="0" smtClean="0"/>
              <a:t>Tareas para aplicar en casa lo aprendido.</a:t>
            </a:r>
            <a:endParaRPr lang="es-MX" sz="240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67556" y="6356350"/>
            <a:ext cx="2133600" cy="365125"/>
          </a:xfrm>
        </p:spPr>
        <p:txBody>
          <a:bodyPr/>
          <a:lstStyle/>
          <a:p>
            <a:pPr>
              <a:defRPr/>
            </a:pPr>
            <a:fld id="{78424CC9-0916-4F84-960F-9CBC1E851C0C}" type="slidenum">
              <a:rPr lang="es-MX" smtClean="0"/>
              <a:pPr>
                <a:defRPr/>
              </a:pPr>
              <a:t>4</a:t>
            </a:fld>
            <a:endParaRPr lang="es-MX"/>
          </a:p>
        </p:txBody>
      </p:sp>
      <p:pic>
        <p:nvPicPr>
          <p:cNvPr id="9" name="8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55629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8692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830596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571480"/>
            <a:ext cx="4032250" cy="1655762"/>
          </a:xfrm>
        </p:spPr>
        <p:txBody>
          <a:bodyPr/>
          <a:lstStyle/>
          <a:p>
            <a:pPr eaLnBrk="1" hangingPunct="1"/>
            <a:r>
              <a:rPr lang="es-ES_tradnl" sz="3600" b="1" dirty="0" smtClean="0"/>
              <a:t>ENTENDIENDO EL COMPORTAMIENTO DE LOS HIJOS</a:t>
            </a:r>
            <a:endParaRPr lang="en-US" sz="3600" b="1" dirty="0" smtClean="0"/>
          </a:p>
        </p:txBody>
      </p:sp>
      <p:graphicFrame>
        <p:nvGraphicFramePr>
          <p:cNvPr id="9" name="8 Diagrama"/>
          <p:cNvGraphicFramePr/>
          <p:nvPr/>
        </p:nvGraphicFramePr>
        <p:xfrm>
          <a:off x="395288" y="764877"/>
          <a:ext cx="3888680" cy="1512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4" name="AutoShape 10" descr="data:image/jpeg;base64,/9j/4AAQSkZJRgABAQAAAQABAAD/2wCEAAkGBhQSERUUExQUFRUWFhUVFxUXFRcUHBYXGBcXFRUXFBUXHCYeGBokGRQXHy8gIycpLCwsGB4xNTAqNSYrLCkBCQoKDgwOGg8PFCkeHR8sLCksKSkpKSwpKSkpLCkpLCwpKSwpKSwsLCwsLCkpKSksKSwpKSkpKSkpLCkpKSwpMv/AABEIALcBFAMBIgACEQEDEQH/xAAcAAABBAMBAAAAAAAAAAAAAAAAAwQFBgECBwj/xAA/EAABAwEGAwUGBAQGAgMAAAABAAIRAwQFEiExQQZRYSJxgZHwBxOhscHRMkJS4RQjcvEzYoKissJTkhUk4v/EABkBAQADAQEAAAAAAAAAAAAAAAABAgMEBf/EACERAQEAAgMBAAIDAQAAAAAAAAABAhEDITESQVEEEyIy/9oADAMBAAIRAxEAPwDuKEIQCEIQCEIQCEIQCEIQCEIQCEIQCEIQC1e2RC2WEHBLz4YqUK1dmrW1DhM6gid+QMKrWq7qjSQR2fUyuwcRjFaX96Y07ua7UBedllrK6enhxzLCbczbYQWkDskiPmVlllaHEtAJ3PJwAz9cl0i1cM03jSOoyUfaOFG2elUeX5OAyIE5A5eKmZ2oy4pPFQrUmlgOHtPcROwgE5eS0qUSKYxSI/3ZfcjyTujTkRsJ02JEfWFtVtOeF+ZGEg8+zB+qsxZsrcJwkSAMj3CYV84Dr/8A2aYGYwuA6ZT8lQm1pc6RAIJ7zDvur17KaeOq5x/I0nxcQPlPmrYT/UVy8rqKEIXY5QhCEAhCEAhCEAhCEAhCEAhCEAhCEAhCEAhCEBKib64noWbKo7tbMbmf2UNxpxp/DA0qUGqRmcoZPzd0XMffOe8vqOlzjJM5nxKwz5ddRrhx77q/2n2iVDnTpta3m6XH4aJkz2qlrsLm4zuAIjxn6Kv1K/YgCDG6rd4NfBw9o89Fl95ftr8Y/p2vh7jihazDey7SCRrEwDurGCvN920cIGEwRn+4V34a4tr0XDES9kw5pM+R2K0nN+KzvF+nWiq3ar2qV61ShSx02UiBWqhpL8xIbRByEj8+fQbqestqbUY17TIcJCTq2ch/vGAYiA0g5YgCSM9iJPmt/WPjldsvNlK0VKb3TDiGudIxcg6RMqSp29mfabIOhMaKu8R3b/EWhzQHMcXukxp2idsiQVi0cOOFNzXuNSsz82TMQ1aYaOWW+YK4bhLdyvUwyymPcXOw2tlTLEFrf1346ZAMjkqfdt7sp0i6rTc0NgF2ozyklv2U/Yr2qVhFBocP/IT2B46uPQfBRZqL73VPqWV9Jji/skE5aZbEH1ooh9vlumcie4Z/KfNX++7oaGg1XGrUcYk5AdGMGQ78z1UTZuADgdUc7DiyaOUggFyjHLTPLj3ekBZf5gbUH5des5aLp3stsgivVboXBg6mMTviQq5d1y0WWctDC0scQ/E7EcWGMjodco5rpfC9yNsllpUW/lb2jzcc3HzK34v9XbD+Rh/XJP2lkIQupxhCEIBCEIBCEIBCEIBCEIBCEIBCEIBCEIBQvFl/fwlnLwAXk4WA6YjuegAJU0uVe1C347QKc9mk0TyxOz89PJZcuXzjtfDH6ql3janOcSXElxJcdSSdddE5uunvE/M+J1URWqgnoPXiU9sFscTDRl61XFi6qnKtIkS4BoGg1J8dh3BRNsEjOTyGgHhupT+IdhkxO2/imrqbnCXHScgMj3q6ENY2EPdnGcjplBI8fmrVclQVGHEAKjMnAaOGzhy/dRFK7zjHref3U7ddjIeCPHuVLdrRd+EbaWuNI/hcMbOhH4h9VayufWW0GlVpuP5Xif6ScJ+a6Cuzhu8dOblne1Atnu22ytJzDp8dfqU3vWpTqNDgQSDAc05joVB31VItNUuxD+a8h4zGTzrGYyUpZ7cxzZlpHMfXceK5b+Xqcf8AzNmzLp0DjiaSCWkNgwQROWkgKx2V0AAAAbALWlZ2uYISTnFhnZUt0tNUtbLIHwTq0yDyMR8iivUya3MjeNfFautPLdL4oCjFFuu2OHboa+q7sxTpuDiDnjqRIz5NyPfHJXIJrdliFKmGiCdSeZOcp2vRwx+Y8rl5LyZboQhCuyCEIQCEIQCEIQCEIQCEIQCELEoMoTO03iG5DtO5DbvKY171e0EkiBrlpzWd5JGmPHlkmkKIsF+B4DjEHceSlKdUOEgyrY5zLxXLC4+tlxjjLO01id3u+BgfQeC7OuHX4KnviypnUNV8nuJM/AFc/wDJ8jbgm7VXt1CCn91ODdVIW+7sp1URTJxRn3LlmWnTcVopOaQe7166rYPb0/DKjGuwMl2uw5rFgstV5xEEMA5ankOav9xX4qfbRBIIic/nH0Vgu6i1p06KGsNhcwAu8vopUy3NV+ptb4rN7tAY48gfKY+ivdnPYb/SPkufe/8AfVaVP9b2g9xMu+DVeb0vWlZ6ZqVXBjRudzsANz0XXw/muTl/Ectv+i42qqAYIqv/AOR+6f0aYc2KjGkxEwPmq9xVxvQrVzUo03tP5iSIfGQOH8p8U2s/GsuY3CcTpg5RMaFY5YWV2cfNj8yL3dxFNkSfE/da2q1zk3MqsUrbVqHMQO/7KYsvYGZzWVjWWpGzUI1/F8u5bXlahTZiJgD+6YWu+adJuJ7gOm5PIDdU6+eJXWgwQAwGQ3zjEVbDjuXivLy44Ttb/ZZeD21KlJ1SabnVHU2knLtS0NnQxsunLz5ZbcWQQZM5EZdfNdE4b9pAIDLRMjL3g/7D6rvnU08q5bq/oSFktrKrcVNzXN5gyl1YCEIQCEIQCEIQCEIQCE1vC86VBmOtUbTaN3EDy5noFz+/fbTRYS2zMNU/rdLG67N/Efgq3KRMlvjpJMKItd4F7sLD2dyN+7oqBwbxHaLea9Ss8nCWtawdloBkmGjXQa5q62N+xEFY5Z29Rvhxyd06DA0KtcR20saSN9R9QrK8ZKscT2NzgMiQCJjlvCxz3Y6ePWzu5rK2nRpsbpGM9JMx5lKMtM43gkAZNg6kakfLwUdTt7PeMo0wWtIzMHLkBzPVTzLokAuIpsGnUeOiYzfi2ep3RU4lc1v4WyAJJJ1jMwubXxaXVrUKpA/GZIECYI89F1OxXXZ3EkEVCNZMgf6dFrxRdbalmcAAMHbbAiI1iOhK0zwyyx3awx5MMctTFy2020M/EAW79qCPApS5DZHv7L2ydiQnFW7RUaDAJHMSsNuKkKbmtotaXOxFwzM9J0XPjjLO3RfrfSy0rioSHYAT1zUtSsjMshl0Ve4VDyHNcSQ3TuTW/LBWcYbWcwkGDJidpjZWmv0Xa01ruDjtCZ3q0NpOnYE/CVFXXdVdoZNYVHR2vxADuO6kLzsjnU/dMBLnQIGeU5lMsdIxy2iuB7G6rWbWflTojETtIBH1J8FSPaDxi+2Wh2FxFFhwsHT9R6nVdVZ2bJUs7IpuLHMzGhIgyBvC5XQ9nletWfSc5lMMAhxlwdOYwxqOq3wsxx05eXHK5eKaHyY0CeUHZdWkOG0acuoC6HcHszYwe9qPxVKbi73eEFjgOc5k5Sr5UuSy1qYNWz0XAjMljQR4gSn3Ef15Ttw9nFFUH/8APVKO4trH8x8h15qz+0DgFtBn8TZmuNKe2zX3fJwJzwSIM6SufB/IevRHxWuOON70zyzznWzu03g95kkk55z36cloyo7SY9T9VrTk7eeW4PruTmnSjWD6AWnUY22+tqFqI9euad2e2uDs9jpp5Oz56GN801c8T4fePl8E4DtP765ZqBbrn4gfRcDTfHhr0IXRbh4zZWAbUhjuf5XeOx71xOnWz1n4eEeu5StivTDuh472CsqjcJ8YggU6jssgCdv2V4aVKzKEIQCEIQCEIQeXb4vmtaX461Rz3cydOjRoB0CjHDXPktnMKxhXK6nRfZJagBXbOcsdHSCPmujvtQGa4DcN8Os1VtRvMtI5h3PxAVpsXENstldtFjwzE9rYY2TB3LnTAAk5DZO/wmajqtK9WkwCE6960hPTc1ANAcxmQAxEAHLm7VRVuvGwUHYKlRrXRMYnu/4zCv8AFnqn9kvkBoQ4OZk4bwN8t0ja6ZfUaXOc8xAbyPMAb5qMr+0C7KZ1qu/0VCP90Ku2323OY4ijZGBgz7T+0W8+wIB6Z+Kp8T81p/Z+o6ndt3CmJP4iM+Q3gfdOLVSxMc39TSPMELmlL27USzE6z1Aej2FvmYPwVYf7ebUahLadEMMwwtcY1iXYhJW28ZNOezK3dWS76hDi08ynd61MDJUFc19/xEViAHPlzgBABkzA2EqQvOuXgRnGcLgenLvSb4Zp9hxO5Uu6i14zzhRty26acYCDGh+6kqbIWk8Vt7AhikLkodkvOrjl/SP3+ir1+XiKVNzz+VpPfAlQF3e2pgcGvoYaYAEtdJA7iM/gtePW91z83mosvtErCjQbWDe0HtadpaQ4wfJV64XOqF9XEQxrSYI1Izg+t0lxzx9ZbVZWNoPxPFVryxzS2QAZGeXTxU3Ynsr2OWOwiozItjVwjXvyVeaS3cODKyapanb2uArUzOQJH6m/qHWPgtLfaIpuNMS15bInJjpBxAcunPvTS4bgdZsmVMbeTtidYjadlKWG5SxhYHS2ZzHWY7vss5uxt/mJOwQ5kOAIIgg5gg5EEbhcW474aFitRawRSeMdPoCYLZ6HLuIXbLK3DlyUF7RLhp2qyFxcGOpdpjj1yLT0OXiAujC69cnLjtw8VuSzJRXsxpuLXCCPQjmDKw0rdyhzsx69apWo+AM4j6H+6QqaetFo+pPrwP0KB+yrPTbyy88t+iXouz9evsoujU5fPRPGVkRU5Za8ERrz/ddM4I4lxgUahz/KT8lyajW0Uxd9vLCCCZGYQnTuqFC8M3+LTTEntgdoc+oU0pXCEIQCEIQeUA5w1IPhn8EtQp03NeX1WUnNAw03YnOqEn8oaIb3khNf46ScMiIzymNjlssup4vxAHrAzWGnS2dQaZAd3/QhPrsvWpQLqlN5a9wDZaYIEQ7PaVEvsxbm0mBtuP6fsnTDiGIeI6qNB9Xvus8y6o9x5lxPzTQ1C4kknzWiKeiJKEHmkqryAlA/msVWSEEM8YXdD8EmREjxCeV6MpEU5yOo0KlVYuEb5jsTmDI6tOvkfmr0afvQ1wkEaPaYMcjC483ExwIyIMhXjhvjZjRFTsHfIlp65ZhYZ4Xe434+TXrothrVRA95tEloz7zGak21i3MuLiegA8MlX7FxvQw51Kfi76RKZXn7QaDAS0mq/aAWtHifoqyVrnyS/ptxxeMUXYj2n9lo8sR8vmuXOfHedE+va931343mScgBsOTRsE0wR2naxkOQ5LbHHTnyuzSpWg4Qf6j9ByVy4M45Fnb7qpPuySWECcJ3y5KiBmJ5HXNKV3YXgDYR4qbNqzKzt3G7uOLO8wKrZ69n/lCs9C+GQCHA9xXmkV/gndivZ9N0tcWwJkGPko1Yne3pmjb2OEggqg8f8TCo4UKZ7LDLyPzOG3cPn3KicP8AHtprNe0gNgQagymdBH6o3C2qPU9+U6vcO3sbWbhdkR+F3Lv5jooe12V1Iw7TmND4p+x5BT1lRr24XZ8p3HJTjl8q58cyVl7/AL+S1pt2PqcypO23LGbPIn4A8+ijdDpn5aLollcuWNx9a4Y7z8UvTekKwlZY8ev2UqJKk9P7PWhRFOondB6gWu4r3dRqNewxn/cHwXYLsvBtam2o3Q7cjuFwWzWmHCdD6lXfhHiM2d2F8lh16f5goWldOQk6Ndr2hzSCDmCEopWCEIQeS6VLCemYHjsl2shZw5Qik6e8ZFYOlmElR7Ly3YifLI/RLlNbSYqMPePMfsgVrCEUmwAlLQ2R3kD7/CVikZkFBgie9YpVNis1Gwk381CW9ajvsm77NOid06sjNaVLMRm3yQNhQkQ4LVt3EaEeKcNB3SjWqUaJNszunmlm2TmfJb4Fu1QnQZRDc4TK2vyJKe13ppTo+8dOw069UCNls+FuI6/VM6tM4pUraHTkNAmzGS5EGVZsABI03iTJgHKeWU7J9aWKOrNj5/JSirZdvuxTDabgQOR1O5PVLnNUqz1CyCDBmVNWK/ATD4BO+37KNLSrAClKdTNIsdIyWCoWSjX88wdU1tV3h5iYds79Q5Hr1SdK0EJ22sDGyS2IsmU1VcfRcxxY8QU0p1u2W9fXgrjbrKKggiTt+x2VIvSiaNZrjod9MvuFvjnty5cdxSlR0QnFkqJrUzZ4Iu+pKuyS05KVu+24mRu35KJxZIo1cLp2UC88P8VVLOcjLd2nQ/Yrpl03xTtDMTD3tOo71wv3u+2yl7h4hfQqBzTHyI5EImV2tCjrrvynWph4cBOoJGR3CEXeZsGR2+ibMqdqTkdHD5OHrddftHsS/wDHaR3Op/UO+ihLz9iFriadSi47ZuYfi2Flqt/qKKU2tgyB5EFTl+8KWqxBotLA3FIa5rg5riInNuhz0Kg6xyjxVUnAbMdBPif2SOKHpazFN7XkZRJ6RITSq1L0H5LerTkKEmgS9KtzSOCFkIHeAFY9wUg1xCWbW5oMkFauKW94ENpAoG4ol56JSoQBhHilqroyGu/RIlqBrUCzZmZErNXMwnHu4agj7Q1R9qpQ7wUpUbmmNsHb8lMRTV1H5JB9JSLlp7uRJyA1KKtLBfL6UD8TRsdu4qxWC/KVUawdIOX91WKlIOyb6702NMsMjTcc1Otp3p0H3U6IGSrl2WswCx+HoefLPJTFG9Hj/Ep4hzb9lXS+0rRtCRvS72VWlrhk7Of0u5hYo1qb/wALoPIpfAQI1HNVT6qtLEwmk/8AE3/cNnBYs1bC8hTV+3YarBUZ/i09P8w3b9lUza5IeNjmOS6MctxyZYfNW+mZHr166oJSNjqy314eu5KPd69etFdkcWepIjyStKpmmTXRmnbjIkIhL2e83BsT8UKHbVyWU0PRqEIUNURxTw+y2WZ9F4zIlh/S8A4XDx16ErzG9hBcDqCQe8ZFesivNfHt2+4vC0UwIHvC8dz4qD/ks82mFRNmWLS3IrFndklagyVGppZX5J+wyB3KNORTyz1MgoGajVoGpw4SmxyRLYNWwCwHLYFBloToHCOp+CSotgSfBDjOZQYha1CslyRqOnJAWenJlOazlvZqcNlJVCgbEZpha29s9w+SkoTG8XBjpO4EAamPkpiKSawRLtPiTyA5pJ9BzzL+y0aMGvj1SRvOdQW7CNu46rejVBM4gehMfAqdK7hZrY2wjlz70k0e8fGwzP0WX0HOnUJ1d1AMHUqEmRoljzGm4+qlbNVymSBzBxD/ANTomlvbBDm/3W1lmMTI6sdpPfsiUxSfP6Hd2R8k7pWhzdj81G0qgd+JhafMeBCc0uj/AIyo0mVK2e0AnktOBOCqdsvaqyo2aLGvqVG5gGQA1sjTtvJ/0ps2rAlx7I39aldL9i9h/l2m0kQatQNHRrRij/f8FfCM+SqXxfwd/wDG1m02uc+k9pdTLtRBgscdyARnuCq9Vfn69brvPH3C/wDG2UtaP5tPt0upjNnc4Zd8HZcBLTiIIgjIzlEag8tFs5qVD08srhod/Xiodt4NJhgxRlOgkJcWx3L4ohKup+s0JOnapAOiFKHpNCEKrULhftqsuG3h366TD5Fzf+oXdFx7262f+ZZ382Pb/wCrp/7Kmfi+HrmFE5J0dEyYc08aclm2MntzKKFTRKVhqm8ZIJOm6QtKrE3s9ZO5UJNsS3C2fTlYDVIUFfILVz0QsEogOctqFKSsNanlmZGahLNZ0CE1clKr5KTKDDQom9WfzPBvyUu1Rt6N/meDfkr4es+TxH+4WP4YJy1KMC1059mgokaEjXchLMqvG/wBSwp/VKNpfX6KNJ+qw2sSO0B8lgNgy0kHukeKV9368FjB8AE+Yn7p1Z7WPzZdRPyW9S3AfhEnmdPJNMP1WE+IXkrZ1Vz3CT3bAZ7BeivZxYPdXfREQXYnn/UcvgAvPl30peO8L09dFm93QpM/Sxo8YE/FSrOzxUTjL2XstbnVaLxRquBxSJY88zGbTzImeSvahuL72fZrFXrUwC9jJbIkAkhuIjcCZ8ETXmW08OVbJaalF76bix0EscXCdxMDMaHuKe0W8zPr90jVrVKtR9So/E97i5ztJJMk5JxSZ69d3xVlKkKNPLVYWaWmawiHpVCEKrULlft2b/Lsx/zVfkxYQq5eLY+uOsOafU3IQsm0J1xkkGN7KEIkmDBTqlVWUIgqHIKyhEsFZAQhBu3WE6rOhsLCFCTZiwdPFCFIywKNvL/EPc35LKFfD1lyeG7AlWhZQtnMVaz14pTChCDOH5rBZ9VlCDRy1GaEIhM8OWbFaKTeb2jzML0wAhCir4srk3tr4krNLLJTcWMezHUI1eC4tDf6ezmN5QhIm+OTUXEa+fhy8FI0Mzl69QEIUsz1wIy/dCEIP//Z"/>
          <p:cNvSpPr>
            <a:spLocks noChangeAspect="1" noChangeArrowheads="1"/>
          </p:cNvSpPr>
          <p:nvPr/>
        </p:nvSpPr>
        <p:spPr bwMode="auto">
          <a:xfrm>
            <a:off x="155575" y="1444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pic>
        <p:nvPicPr>
          <p:cNvPr id="7" name="Picture 12" descr="http://4.bp.blogspot.com/-OOQszGEq2OU/TjtWAB6HhPI/AAAAAAAAAuE/T9eeCl0bpwM/s1600/rebeldi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6" y="3357562"/>
            <a:ext cx="3768228" cy="2500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2" descr="https://encrypted-tbn0.gstatic.com/images?q=tbn:ANd9GcTMrl7eFJCjU1xd5Tvz1a9YaKSpiDttFlw4XisWYFgYzYye1x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472" y="2500306"/>
            <a:ext cx="4384670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91924-14E4-49FE-B6F3-D3DFB06B05D0}" type="slidenum">
              <a:rPr lang="es-MX" smtClean="0"/>
              <a:pPr>
                <a:defRPr/>
              </a:pPr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3935403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0.gstatic.com/images?q=tbn:ANd9GcQQxrg91WRiei5YOIVCNWsfPL8suSBU_AN27An34rqnRF3RgwiU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1146613" cy="2286016"/>
          </a:xfrm>
          <a:prstGeom prst="rect">
            <a:avLst/>
          </a:prstGeom>
          <a:noFill/>
        </p:spPr>
      </p:pic>
      <p:sp>
        <p:nvSpPr>
          <p:cNvPr id="8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1500166" y="1928802"/>
            <a:ext cx="7090042" cy="3888432"/>
          </a:xfrm>
          <a:prstGeom prst="rect">
            <a:avLst/>
          </a:prstGeom>
        </p:spPr>
        <p:txBody>
          <a:bodyPr/>
          <a:lstStyle/>
          <a:p>
            <a:pPr marL="360000" indent="-360000" algn="just" eaLnBrk="1" hangingPunct="1">
              <a:lnSpc>
                <a:spcPct val="80000"/>
              </a:lnSpc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En este capítulo aprenderemos acerca de cómo el comportamiento de los hijos tiene un objetivo primordial que dirige su conducta.</a:t>
            </a:r>
          </a:p>
          <a:p>
            <a:pPr marL="360000" indent="-360000" algn="just" eaLnBrk="1" hangingPunct="1">
              <a:lnSpc>
                <a:spcPct val="80000"/>
              </a:lnSpc>
              <a:buFont typeface="Arial" charset="0"/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360000" indent="-360000" algn="just" eaLnBrk="1" hangingPunct="1">
              <a:lnSpc>
                <a:spcPct val="80000"/>
              </a:lnSpc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Cuando los padres logran identificar ese objetivo, pueden intervenir más eficazmente.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http://t2.gstatic.com/images?q=tbn:ANd9GcTLb9tGISYEu2HjPFgnX846V8TlFiMqv6zbPuQj96Z29xtRVe5rkHWlct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241171" cy="1071570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2928926" y="714356"/>
            <a:ext cx="2419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Objetivos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216B7-D2B5-4B47-89DA-E68850BDD127}" type="slidenum">
              <a:rPr lang="es-MX" smtClean="0"/>
              <a:pPr>
                <a:defRPr/>
              </a:pPr>
              <a:t>6</a:t>
            </a:fld>
            <a:endParaRPr lang="es-MX"/>
          </a:p>
        </p:txBody>
      </p:sp>
      <p:pic>
        <p:nvPicPr>
          <p:cNvPr id="11" name="10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1327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00034" y="1249637"/>
            <a:ext cx="7848872" cy="4536504"/>
          </a:xfrm>
        </p:spPr>
        <p:txBody>
          <a:bodyPr/>
          <a:lstStyle/>
          <a:p>
            <a:pPr marL="540000" indent="-540000" eaLnBrk="1" hangingPunct="1"/>
            <a:r>
              <a:rPr lang="es-ES_tradnl" dirty="0" smtClean="0">
                <a:latin typeface="Arial" pitchFamily="34" charset="0"/>
                <a:cs typeface="Arial" pitchFamily="34" charset="0"/>
              </a:rPr>
              <a:t>¿Qué es el comportamiento?  </a:t>
            </a:r>
          </a:p>
          <a:p>
            <a:pPr marL="540000" indent="-540000" eaLnBrk="1" hangingPunct="1"/>
            <a:r>
              <a:rPr lang="es-ES_tradnl" dirty="0" smtClean="0">
                <a:latin typeface="Arial" pitchFamily="34" charset="0"/>
                <a:cs typeface="Arial" pitchFamily="34" charset="0"/>
              </a:rPr>
              <a:t>¿Por qué los hijos se comportan en forma positiva o inadecuada?</a:t>
            </a:r>
          </a:p>
          <a:p>
            <a:pPr marL="540000" indent="-540000" eaLnBrk="1" hangingPunct="1"/>
            <a:r>
              <a:rPr lang="es-ES_tradnl" dirty="0" smtClean="0">
                <a:latin typeface="Arial" pitchFamily="34" charset="0"/>
                <a:cs typeface="Arial" pitchFamily="34" charset="0"/>
              </a:rPr>
              <a:t>Objetivos del comportamiento inadecuado </a:t>
            </a:r>
          </a:p>
          <a:p>
            <a:pPr marL="540000" indent="-540000" eaLnBrk="1" hangingPunct="1"/>
            <a:r>
              <a:rPr lang="es-ES_tradnl" dirty="0" smtClean="0">
                <a:latin typeface="Arial" pitchFamily="34" charset="0"/>
                <a:cs typeface="Arial" pitchFamily="34" charset="0"/>
              </a:rPr>
              <a:t>Fortalecimiento del sentido de pertenencia</a:t>
            </a:r>
          </a:p>
          <a:p>
            <a:pPr marL="940050" lvl="1" indent="-540000" eaLnBrk="1" hangingPunct="1">
              <a:buFont typeface="Arial" pitchFamily="34" charset="0"/>
              <a:buChar char="•"/>
            </a:pPr>
            <a:r>
              <a:rPr lang="es-ES_tradnl" b="1" dirty="0" smtClean="0">
                <a:latin typeface="Arial" pitchFamily="34" charset="0"/>
                <a:cs typeface="Arial" pitchFamily="34" charset="0"/>
              </a:rPr>
              <a:t>Respeto mutuo</a:t>
            </a:r>
          </a:p>
          <a:p>
            <a:pPr marL="940050" lvl="1" indent="-540000" eaLnBrk="1" hangingPunct="1">
              <a:buFont typeface="Arial" pitchFamily="34" charset="0"/>
              <a:buChar char="•"/>
            </a:pPr>
            <a:r>
              <a:rPr lang="es-ES_tradnl" b="1" dirty="0" smtClean="0">
                <a:latin typeface="Arial" pitchFamily="34" charset="0"/>
                <a:cs typeface="Arial" pitchFamily="34" charset="0"/>
              </a:rPr>
              <a:t>Tiempo especial</a:t>
            </a:r>
          </a:p>
          <a:p>
            <a:pPr marL="940050" lvl="1" indent="-540000" eaLnBrk="1" hangingPunct="1">
              <a:buFont typeface="Arial" pitchFamily="34" charset="0"/>
              <a:buChar char="•"/>
            </a:pPr>
            <a:r>
              <a:rPr lang="es-ES_tradnl" b="1" dirty="0" smtClean="0">
                <a:latin typeface="Arial" pitchFamily="34" charset="0"/>
                <a:cs typeface="Arial" pitchFamily="34" charset="0"/>
              </a:rPr>
              <a:t>Salirse del conflicto</a:t>
            </a:r>
          </a:p>
          <a:p>
            <a:pPr marL="540000" indent="-540000" eaLnBrk="1" hangingPunct="1"/>
            <a:r>
              <a:rPr lang="es-ES_tradnl" dirty="0" smtClean="0">
                <a:latin typeface="Arial" pitchFamily="34" charset="0"/>
                <a:cs typeface="Arial" pitchFamily="34" charset="0"/>
              </a:rPr>
              <a:t>Fortalecer un ambiente emocional de apoyo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t3.gstatic.com/images?q=tbn:ANd9GcQDkxG-jSR8FSKqN_rp1TKbC1699Uh4sxfqY7Ogp4nEfsdUmqWW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714356"/>
            <a:ext cx="1621348" cy="121444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2214546" y="64291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Temas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216B7-D2B5-4B47-89DA-E68850BDD127}" type="slidenum">
              <a:rPr lang="es-MX" smtClean="0"/>
              <a:pPr>
                <a:defRPr/>
              </a:pPr>
              <a:t>7</a:t>
            </a:fld>
            <a:endParaRPr lang="es-MX"/>
          </a:p>
        </p:txBody>
      </p:sp>
      <p:pic>
        <p:nvPicPr>
          <p:cNvPr id="9" name="8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624471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535000"/>
            <a:ext cx="4648228" cy="1525848"/>
          </a:xfrm>
        </p:spPr>
        <p:txBody>
          <a:bodyPr/>
          <a:lstStyle/>
          <a:p>
            <a:pPr eaLnBrk="1" hangingPunct="1"/>
            <a:r>
              <a:rPr lang="es-ES_tradnl" b="1" dirty="0" smtClean="0">
                <a:solidFill>
                  <a:schemeClr val="tx1"/>
                </a:solidFill>
              </a:rPr>
              <a:t>FACTORES DE INFLUENCIA EN EL COMPORTAMIENTO DE LOS HIJOS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68090857"/>
              </p:ext>
            </p:extLst>
          </p:nvPr>
        </p:nvGraphicFramePr>
        <p:xfrm>
          <a:off x="251520" y="764282"/>
          <a:ext cx="3888680" cy="1512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5" name="AutoShape 10" descr="data:image/jpeg;base64,/9j/4AAQSkZJRgABAQAAAQABAAD/2wCEAAkGBhQSERUUExQUFRUWFhUVFxUXFRcUHBYXGBcXFRUXFBUXHCYeGBokGRQXHy8gIycpLCwsGB4xNTAqNSYrLCkBCQoKDgwOGg8PFCkeHR8sLCksKSkpKSwpKSkpLCkpLCwpKSwpKSwsLCwsLCkpKSksKSwpKSkpKSkpLCkpKSwpMv/AABEIALcBFAMBIgACEQEDEQH/xAAcAAABBAMBAAAAAAAAAAAAAAAAAwQFBgECBwj/xAA/EAABAwEGAwUGBAQGAgMAAAABAAIRAwQFEiExQQZRYSJxgZHwBxOhscHRMkJS4RQjcvEzYoKissJTkhUk4v/EABkBAQADAQEAAAAAAAAAAAAAAAABAgMEBf/EACERAQEAAgMBAAIDAQAAAAAAAAABAhEDITESQVEEEyIy/9oADAMBAAIRAxEAPwDuKEIQCEIQCEIQCEIQCEIQCEIQCEIQCEIQC1e2RC2WEHBLz4YqUK1dmrW1DhM6gid+QMKrWq7qjSQR2fUyuwcRjFaX96Y07ua7UBedllrK6enhxzLCbczbYQWkDskiPmVlllaHEtAJ3PJwAz9cl0i1cM03jSOoyUfaOFG2elUeX5OAyIE5A5eKmZ2oy4pPFQrUmlgOHtPcROwgE5eS0qUSKYxSI/3ZfcjyTujTkRsJ02JEfWFtVtOeF+ZGEg8+zB+qsxZsrcJwkSAMj3CYV84Dr/8A2aYGYwuA6ZT8lQm1pc6RAIJ7zDvur17KaeOq5x/I0nxcQPlPmrYT/UVy8rqKEIXY5QhCEAhCEAhCEAhCEAhCEAhCEAhCEAhCEAhCEBKib64noWbKo7tbMbmf2UNxpxp/DA0qUGqRmcoZPzd0XMffOe8vqOlzjJM5nxKwz5ddRrhx77q/2n2iVDnTpta3m6XH4aJkz2qlrsLm4zuAIjxn6Kv1K/YgCDG6rd4NfBw9o89Fl95ftr8Y/p2vh7jihazDey7SCRrEwDurGCvN920cIGEwRn+4V34a4tr0XDES9kw5pM+R2K0nN+KzvF+nWiq3ar2qV61ShSx02UiBWqhpL8xIbRByEj8+fQbqestqbUY17TIcJCTq2ch/vGAYiA0g5YgCSM9iJPmt/WPjldsvNlK0VKb3TDiGudIxcg6RMqSp29mfabIOhMaKu8R3b/EWhzQHMcXukxp2idsiQVi0cOOFNzXuNSsz82TMQ1aYaOWW+YK4bhLdyvUwyymPcXOw2tlTLEFrf1346ZAMjkqfdt7sp0i6rTc0NgF2ozyklv2U/Yr2qVhFBocP/IT2B46uPQfBRZqL73VPqWV9Jji/skE5aZbEH1ooh9vlumcie4Z/KfNX++7oaGg1XGrUcYk5AdGMGQ78z1UTZuADgdUc7DiyaOUggFyjHLTPLj3ekBZf5gbUH5des5aLp3stsgivVboXBg6mMTviQq5d1y0WWctDC0scQ/E7EcWGMjodco5rpfC9yNsllpUW/lb2jzcc3HzK34v9XbD+Rh/XJP2lkIQupxhCEIBCEIBCEIBCEIBCEIBCEIBCEIBCEIBQvFl/fwlnLwAXk4WA6YjuegAJU0uVe1C347QKc9mk0TyxOz89PJZcuXzjtfDH6ql3janOcSXElxJcdSSdddE5uunvE/M+J1URWqgnoPXiU9sFscTDRl61XFi6qnKtIkS4BoGg1J8dh3BRNsEjOTyGgHhupT+IdhkxO2/imrqbnCXHScgMj3q6ENY2EPdnGcjplBI8fmrVclQVGHEAKjMnAaOGzhy/dRFK7zjHref3U7ddjIeCPHuVLdrRd+EbaWuNI/hcMbOhH4h9VayufWW0GlVpuP5Xif6ScJ+a6Cuzhu8dOblne1Atnu22ytJzDp8dfqU3vWpTqNDgQSDAc05joVB31VItNUuxD+a8h4zGTzrGYyUpZ7cxzZlpHMfXceK5b+Xqcf8AzNmzLp0DjiaSCWkNgwQROWkgKx2V0AAAAbALWlZ2uYISTnFhnZUt0tNUtbLIHwTq0yDyMR8iivUya3MjeNfFautPLdL4oCjFFuu2OHboa+q7sxTpuDiDnjqRIz5NyPfHJXIJrdliFKmGiCdSeZOcp2vRwx+Y8rl5LyZboQhCuyCEIQCEIQCEIQCEIQCEIQCELEoMoTO03iG5DtO5DbvKY171e0EkiBrlpzWd5JGmPHlkmkKIsF+B4DjEHceSlKdUOEgyrY5zLxXLC4+tlxjjLO01id3u+BgfQeC7OuHX4KnviypnUNV8nuJM/AFc/wDJ8jbgm7VXt1CCn91ODdVIW+7sp1URTJxRn3LlmWnTcVopOaQe7166rYPb0/DKjGuwMl2uw5rFgstV5xEEMA5ankOav9xX4qfbRBIIic/nH0Vgu6i1p06KGsNhcwAu8vopUy3NV+ptb4rN7tAY48gfKY+ivdnPYb/SPkufe/8AfVaVP9b2g9xMu+DVeb0vWlZ6ZqVXBjRudzsANz0XXw/muTl/Ectv+i42qqAYIqv/AOR+6f0aYc2KjGkxEwPmq9xVxvQrVzUo03tP5iSIfGQOH8p8U2s/GsuY3CcTpg5RMaFY5YWV2cfNj8yL3dxFNkSfE/da2q1zk3MqsUrbVqHMQO/7KYsvYGZzWVjWWpGzUI1/F8u5bXlahTZiJgD+6YWu+adJuJ7gOm5PIDdU6+eJXWgwQAwGQ3zjEVbDjuXivLy44Ttb/ZZeD21KlJ1SabnVHU2knLtS0NnQxsunLz5ZbcWQQZM5EZdfNdE4b9pAIDLRMjL3g/7D6rvnU08q5bq/oSFktrKrcVNzXN5gyl1YCEIQCEIQCEIQCEIQCE1vC86VBmOtUbTaN3EDy5noFz+/fbTRYS2zMNU/rdLG67N/Efgq3KRMlvjpJMKItd4F7sLD2dyN+7oqBwbxHaLea9Ss8nCWtawdloBkmGjXQa5q62N+xEFY5Z29Rvhxyd06DA0KtcR20saSN9R9QrK8ZKscT2NzgMiQCJjlvCxz3Y6ePWzu5rK2nRpsbpGM9JMx5lKMtM43gkAZNg6kakfLwUdTt7PeMo0wWtIzMHLkBzPVTzLokAuIpsGnUeOiYzfi2ep3RU4lc1v4WyAJJJ1jMwubXxaXVrUKpA/GZIECYI89F1OxXXZ3EkEVCNZMgf6dFrxRdbalmcAAMHbbAiI1iOhK0zwyyx3awx5MMctTFy2020M/EAW79qCPApS5DZHv7L2ydiQnFW7RUaDAJHMSsNuKkKbmtotaXOxFwzM9J0XPjjLO3RfrfSy0rioSHYAT1zUtSsjMshl0Ve4VDyHNcSQ3TuTW/LBWcYbWcwkGDJidpjZWmv0Xa01ruDjtCZ3q0NpOnYE/CVFXXdVdoZNYVHR2vxADuO6kLzsjnU/dMBLnQIGeU5lMsdIxy2iuB7G6rWbWflTojETtIBH1J8FSPaDxi+2Wh2FxFFhwsHT9R6nVdVZ2bJUs7IpuLHMzGhIgyBvC5XQ9nletWfSc5lMMAhxlwdOYwxqOq3wsxx05eXHK5eKaHyY0CeUHZdWkOG0acuoC6HcHszYwe9qPxVKbi73eEFjgOc5k5Sr5UuSy1qYNWz0XAjMljQR4gSn3Ef15Ttw9nFFUH/8APVKO4trH8x8h15qz+0DgFtBn8TZmuNKe2zX3fJwJzwSIM6SufB/IevRHxWuOON70zyzznWzu03g95kkk55z36cloyo7SY9T9VrTk7eeW4PruTmnSjWD6AWnUY22+tqFqI9euad2e2uDs9jpp5Oz56GN801c8T4fePl8E4DtP765ZqBbrn4gfRcDTfHhr0IXRbh4zZWAbUhjuf5XeOx71xOnWz1n4eEeu5StivTDuh472CsqjcJ8YggU6jssgCdv2V4aVKzKEIQCEIQCEIQeXb4vmtaX461Rz3cydOjRoB0CjHDXPktnMKxhXK6nRfZJagBXbOcsdHSCPmujvtQGa4DcN8Os1VtRvMtI5h3PxAVpsXENstldtFjwzE9rYY2TB3LnTAAk5DZO/wmajqtK9WkwCE6960hPTc1ANAcxmQAxEAHLm7VRVuvGwUHYKlRrXRMYnu/4zCv8AFnqn9kvkBoQ4OZk4bwN8t0ja6ZfUaXOc8xAbyPMAb5qMr+0C7KZ1qu/0VCP90Ku2323OY4ijZGBgz7T+0W8+wIB6Z+Kp8T81p/Z+o6ndt3CmJP4iM+Q3gfdOLVSxMc39TSPMELmlL27USzE6z1Aej2FvmYPwVYf7ebUahLadEMMwwtcY1iXYhJW28ZNOezK3dWS76hDi08ynd61MDJUFc19/xEViAHPlzgBABkzA2EqQvOuXgRnGcLgenLvSb4Zp9hxO5Uu6i14zzhRty26acYCDGh+6kqbIWk8Vt7AhikLkodkvOrjl/SP3+ir1+XiKVNzz+VpPfAlQF3e2pgcGvoYaYAEtdJA7iM/gtePW91z83mosvtErCjQbWDe0HtadpaQ4wfJV64XOqF9XEQxrSYI1Izg+t0lxzx9ZbVZWNoPxPFVryxzS2QAZGeXTxU3Ynsr2OWOwiozItjVwjXvyVeaS3cODKyapanb2uArUzOQJH6m/qHWPgtLfaIpuNMS15bInJjpBxAcunPvTS4bgdZsmVMbeTtidYjadlKWG5SxhYHS2ZzHWY7vss5uxt/mJOwQ5kOAIIgg5gg5EEbhcW474aFitRawRSeMdPoCYLZ6HLuIXbLK3DlyUF7RLhp2qyFxcGOpdpjj1yLT0OXiAujC69cnLjtw8VuSzJRXsxpuLXCCPQjmDKw0rdyhzsx69apWo+AM4j6H+6QqaetFo+pPrwP0KB+yrPTbyy88t+iXouz9evsoujU5fPRPGVkRU5Za8ERrz/ddM4I4lxgUahz/KT8lyajW0Uxd9vLCCCZGYQnTuqFC8M3+LTTEntgdoc+oU0pXCEIQCEIQeUA5w1IPhn8EtQp03NeX1WUnNAw03YnOqEn8oaIb3khNf46ScMiIzymNjlssup4vxAHrAzWGnS2dQaZAd3/QhPrsvWpQLqlN5a9wDZaYIEQ7PaVEvsxbm0mBtuP6fsnTDiGIeI6qNB9Xvus8y6o9x5lxPzTQ1C4kknzWiKeiJKEHmkqryAlA/msVWSEEM8YXdD8EmREjxCeV6MpEU5yOo0KlVYuEb5jsTmDI6tOvkfmr0afvQ1wkEaPaYMcjC483ExwIyIMhXjhvjZjRFTsHfIlp65ZhYZ4Xe434+TXrothrVRA95tEloz7zGak21i3MuLiegA8MlX7FxvQw51Kfi76RKZXn7QaDAS0mq/aAWtHifoqyVrnyS/ptxxeMUXYj2n9lo8sR8vmuXOfHedE+va931343mScgBsOTRsE0wR2naxkOQ5LbHHTnyuzSpWg4Qf6j9ByVy4M45Fnb7qpPuySWECcJ3y5KiBmJ5HXNKV3YXgDYR4qbNqzKzt3G7uOLO8wKrZ69n/lCs9C+GQCHA9xXmkV/gndivZ9N0tcWwJkGPko1Yne3pmjb2OEggqg8f8TCo4UKZ7LDLyPzOG3cPn3KicP8AHtprNe0gNgQagymdBH6o3C2qPU9+U6vcO3sbWbhdkR+F3Lv5jooe12V1Iw7TmND4p+x5BT1lRr24XZ8p3HJTjl8q58cyVl7/AL+S1pt2PqcypO23LGbPIn4A8+ijdDpn5aLollcuWNx9a4Y7z8UvTekKwlZY8ev2UqJKk9P7PWhRFOondB6gWu4r3dRqNewxn/cHwXYLsvBtam2o3Q7cjuFwWzWmHCdD6lXfhHiM2d2F8lh16f5goWldOQk6Ndr2hzSCDmCEopWCEIQeS6VLCemYHjsl2shZw5Qik6e8ZFYOlmElR7Ly3YifLI/RLlNbSYqMPePMfsgVrCEUmwAlLQ2R3kD7/CVikZkFBgie9YpVNis1Gwk381CW9ajvsm77NOid06sjNaVLMRm3yQNhQkQ4LVt3EaEeKcNB3SjWqUaJNszunmlm2TmfJb4Fu1QnQZRDc4TK2vyJKe13ppTo+8dOw069UCNls+FuI6/VM6tM4pUraHTkNAmzGS5EGVZsABI03iTJgHKeWU7J9aWKOrNj5/JSirZdvuxTDabgQOR1O5PVLnNUqz1CyCDBmVNWK/ATD4BO+37KNLSrAClKdTNIsdIyWCoWSjX88wdU1tV3h5iYds79Q5Hr1SdK0EJ22sDGyS2IsmU1VcfRcxxY8QU0p1u2W9fXgrjbrKKggiTt+x2VIvSiaNZrjod9MvuFvjnty5cdxSlR0QnFkqJrUzZ4Iu+pKuyS05KVu+24mRu35KJxZIo1cLp2UC88P8VVLOcjLd2nQ/Yrpl03xTtDMTD3tOo71wv3u+2yl7h4hfQqBzTHyI5EImV2tCjrrvynWph4cBOoJGR3CEXeZsGR2+ibMqdqTkdHD5OHrddftHsS/wDHaR3Op/UO+ihLz9iFriadSi47ZuYfi2Flqt/qKKU2tgyB5EFTl+8KWqxBotLA3FIa5rg5riInNuhz0Kg6xyjxVUnAbMdBPif2SOKHpazFN7XkZRJ6RITSq1L0H5LerTkKEmgS9KtzSOCFkIHeAFY9wUg1xCWbW5oMkFauKW94ENpAoG4ol56JSoQBhHilqroyGu/RIlqBrUCzZmZErNXMwnHu4agj7Q1R9qpQ7wUpUbmmNsHb8lMRTV1H5JB9JSLlp7uRJyA1KKtLBfL6UD8TRsdu4qxWC/KVUawdIOX91WKlIOyb6702NMsMjTcc1Otp3p0H3U6IGSrl2WswCx+HoefLPJTFG9Hj/Ep4hzb9lXS+0rRtCRvS72VWlrhk7Of0u5hYo1qb/wALoPIpfAQI1HNVT6qtLEwmk/8AE3/cNnBYs1bC8hTV+3YarBUZ/i09P8w3b9lUza5IeNjmOS6MctxyZYfNW+mZHr166oJSNjqy314eu5KPd69etFdkcWepIjyStKpmmTXRmnbjIkIhL2e83BsT8UKHbVyWU0PRqEIUNURxTw+y2WZ9F4zIlh/S8A4XDx16ErzG9hBcDqCQe8ZFesivNfHt2+4vC0UwIHvC8dz4qD/ks82mFRNmWLS3IrFndklagyVGppZX5J+wyB3KNORTyz1MgoGajVoGpw4SmxyRLYNWwCwHLYFBloToHCOp+CSotgSfBDjOZQYha1CslyRqOnJAWenJlOazlvZqcNlJVCgbEZpha29s9w+SkoTG8XBjpO4EAamPkpiKSawRLtPiTyA5pJ9BzzL+y0aMGvj1SRvOdQW7CNu46rejVBM4gehMfAqdK7hZrY2wjlz70k0e8fGwzP0WX0HOnUJ1d1AMHUqEmRoljzGm4+qlbNVymSBzBxD/ANTomlvbBDm/3W1lmMTI6sdpPfsiUxSfP6Hd2R8k7pWhzdj81G0qgd+JhafMeBCc0uj/AIyo0mVK2e0AnktOBOCqdsvaqyo2aLGvqVG5gGQA1sjTtvJ/0ps2rAlx7I39aldL9i9h/l2m0kQatQNHRrRij/f8FfCM+SqXxfwd/wDG1m02uc+k9pdTLtRBgscdyARnuCq9Vfn69brvPH3C/wDG2UtaP5tPt0upjNnc4Zd8HZcBLTiIIgjIzlEag8tFs5qVD08srhod/Xiodt4NJhgxRlOgkJcWx3L4ohKup+s0JOnapAOiFKHpNCEKrULhftqsuG3h366TD5Fzf+oXdFx7262f+ZZ382Pb/wCrp/7Kmfi+HrmFE5J0dEyYc08aclm2MntzKKFTRKVhqm8ZIJOm6QtKrE3s9ZO5UJNsS3C2fTlYDVIUFfILVz0QsEogOctqFKSsNanlmZGahLNZ0CE1clKr5KTKDDQom9WfzPBvyUu1Rt6N/meDfkr4es+TxH+4WP4YJy1KMC1059mgokaEjXchLMqvG/wBSwp/VKNpfX6KNJ+qw2sSO0B8lgNgy0kHukeKV9368FjB8AE+Yn7p1Z7WPzZdRPyW9S3AfhEnmdPJNMP1WE+IXkrZ1Vz3CT3bAZ7BeivZxYPdXfREQXYnn/UcvgAvPl30peO8L09dFm93QpM/Sxo8YE/FSrOzxUTjL2XstbnVaLxRquBxSJY88zGbTzImeSvahuL72fZrFXrUwC9jJbIkAkhuIjcCZ8ETXmW08OVbJaalF76bix0EscXCdxMDMaHuKe0W8zPr90jVrVKtR9So/E97i5ztJJMk5JxSZ69d3xVlKkKNPLVYWaWmawiHpVCEKrULlft2b/Lsx/zVfkxYQq5eLY+uOsOafU3IQsm0J1xkkGN7KEIkmDBTqlVWUIgqHIKyhEsFZAQhBu3WE6rOhsLCFCTZiwdPFCFIywKNvL/EPc35LKFfD1lyeG7AlWhZQtnMVaz14pTChCDOH5rBZ9VlCDRy1GaEIhM8OWbFaKTeb2jzML0wAhCir4srk3tr4krNLLJTcWMezHUI1eC4tDf6ezmN5QhIm+OTUXEa+fhy8FI0Mzl69QEIUsz1wIy/dCEIP//Z"/>
          <p:cNvSpPr>
            <a:spLocks noChangeAspect="1" noChangeArrowheads="1"/>
          </p:cNvSpPr>
          <p:nvPr/>
        </p:nvSpPr>
        <p:spPr bwMode="auto">
          <a:xfrm>
            <a:off x="-180975" y="-171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pic>
        <p:nvPicPr>
          <p:cNvPr id="27650" name="Picture 2" descr="http://www.rinconmujer.com/wp-content/uploads/2009/09/herencia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0541" y="2278782"/>
            <a:ext cx="2366294" cy="1728192"/>
          </a:xfrm>
          <a:prstGeom prst="rect">
            <a:avLst/>
          </a:prstGeom>
          <a:noFill/>
        </p:spPr>
      </p:pic>
      <p:pic>
        <p:nvPicPr>
          <p:cNvPr id="10" name="Picture 16" descr="https://encrypted-tbn2.gstatic.com/images?q=tbn:ANd9GcTk6TZye5yxh7ieRdu2L6J4_FxmautDzj_0hou9cK7byFZgSfB03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6256" y="2215798"/>
            <a:ext cx="1743075" cy="2619376"/>
          </a:xfrm>
          <a:prstGeom prst="rect">
            <a:avLst/>
          </a:prstGeom>
          <a:noFill/>
        </p:spPr>
      </p:pic>
      <p:pic>
        <p:nvPicPr>
          <p:cNvPr id="9" name="Picture 8" descr="http://www.blogcdn.com/familia.aollatino.com/media/2011/03/hermanos-orden-45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99992" y="4035384"/>
            <a:ext cx="3096344" cy="2363000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2749734" y="2812286"/>
            <a:ext cx="11741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Herencia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660232" y="5661248"/>
            <a:ext cx="15183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MX" dirty="0" smtClean="0"/>
              <a:t>Constelación</a:t>
            </a:r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211960" y="2812286"/>
            <a:ext cx="266429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Métodos de educación</a:t>
            </a:r>
            <a:endParaRPr lang="es-MX" dirty="0"/>
          </a:p>
        </p:txBody>
      </p:sp>
      <p:pic>
        <p:nvPicPr>
          <p:cNvPr id="7" name="Picture 2" descr="https://encrypted-tbn2.gstatic.com/images?q=tbn:ANd9GcR3Ebz2-7qUJ1wVHW5OMZM5xAyhFGI9N7e703LOw-IT_yyOuqX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63688" y="4087713"/>
            <a:ext cx="2725025" cy="2221607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467544" y="5805264"/>
            <a:ext cx="19672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MX" dirty="0" smtClean="0"/>
              <a:t>Ambiente familiar</a:t>
            </a:r>
            <a:endParaRPr lang="es-MX" dirty="0"/>
          </a:p>
        </p:txBody>
      </p:sp>
      <p:sp>
        <p:nvSpPr>
          <p:cNvPr id="17" name="1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24CC9-0916-4F84-960F-9CBC1E851C0C}" type="slidenum">
              <a:rPr lang="es-MX" smtClean="0"/>
              <a:pPr>
                <a:defRPr/>
              </a:pPr>
              <a:t>8</a:t>
            </a:fld>
            <a:endParaRPr lang="es-MX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QQxrg91WRiei5YOIVCNWsfPL8suSBU_AN27An34rqnRF3RgwiU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1112497" cy="2217998"/>
          </a:xfrm>
          <a:prstGeom prst="rect">
            <a:avLst/>
          </a:prstGeom>
          <a:noFill/>
        </p:spPr>
      </p:pic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475655" y="2060848"/>
            <a:ext cx="7294857" cy="4116288"/>
          </a:xfrm>
          <a:prstGeom prst="rect">
            <a:avLst/>
          </a:prstGeom>
        </p:spPr>
        <p:txBody>
          <a:bodyPr rIns="0"/>
          <a:lstStyle/>
          <a:p>
            <a:pPr marL="540000" marR="0" lvl="0" indent="-540000" algn="just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10" charset="-128"/>
                <a:cs typeface="Arial" pitchFamily="34" charset="0"/>
              </a:rPr>
              <a:t>Este capítulo trata acerca de los diversos componentes de influencia que participan en la formación de la personalidad de nuestro hijo.</a:t>
            </a:r>
          </a:p>
          <a:p>
            <a:pPr marL="540000" marR="0" lvl="0" indent="-540000" algn="just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-110" charset="-128"/>
              <a:cs typeface="Arial" pitchFamily="34" charset="0"/>
            </a:endParaRPr>
          </a:p>
          <a:p>
            <a:pPr marL="540000" marR="0" lvl="0" indent="-540000" algn="just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10" charset="-128"/>
                <a:cs typeface="Arial" pitchFamily="34" charset="0"/>
              </a:rPr>
              <a:t>Cada factor aporta elementos que uno a uno  se van sumando en el proceso de convertirlo en persona.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-110" charset="-128"/>
              <a:cs typeface="Arial" pitchFamily="34" charset="0"/>
            </a:endParaRPr>
          </a:p>
        </p:txBody>
      </p:sp>
      <p:pic>
        <p:nvPicPr>
          <p:cNvPr id="6" name="Picture 2" descr="http://t2.gstatic.com/images?q=tbn:ANd9GcTLb9tGISYEu2HjPFgnX846V8TlFiMqv6zbPuQj96Z29xtRVe5rkHWlct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5249" y="620688"/>
            <a:ext cx="1167669" cy="1008112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160422" y="982469"/>
            <a:ext cx="2419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dirty="0" smtClean="0"/>
              <a:t>Objetivos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855FB-7CCB-487A-818D-C45114E914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7 Imagen" descr="Descripción: \\Server\atpimsa\08 Departamentos\40-Arquitectura\aaayf\Vero\MFC\logotipo\Logo MFC 20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3654" y="5556807"/>
            <a:ext cx="642910" cy="10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6717" y="5847008"/>
            <a:ext cx="772397" cy="74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0284120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1812</TotalTime>
  <Words>913</Words>
  <Application>Microsoft Office PowerPoint</Application>
  <PresentationFormat>Presentación en pantalla (4:3)</PresentationFormat>
  <Paragraphs>170</Paragraphs>
  <Slides>28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¡Bienvenidos!</vt:lpstr>
      <vt:lpstr>Objetivo del curso</vt:lpstr>
      <vt:lpstr>Presentación de PowerPoint</vt:lpstr>
      <vt:lpstr>Presentación de PowerPoint</vt:lpstr>
      <vt:lpstr>ENTENDIENDO EL COMPORTAMIENTO DE LOS HIJOS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CÓMO ESCUCHAR A TU HIJO (1ª. parte)</vt:lpstr>
      <vt:lpstr>Presentación de PowerPoint</vt:lpstr>
      <vt:lpstr>Presentación de PowerPoint</vt:lpstr>
      <vt:lpstr>CLARIDAD EN LA SOLUCIÓN DE CONFLICTOS (2da. Parte)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CRECIMIENTO PERSONAL DE LOS PADRES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maria elena</cp:lastModifiedBy>
  <cp:revision>85</cp:revision>
  <dcterms:created xsi:type="dcterms:W3CDTF">2011-11-21T15:02:01Z</dcterms:created>
  <dcterms:modified xsi:type="dcterms:W3CDTF">2013-10-07T18:56:38Z</dcterms:modified>
</cp:coreProperties>
</file>